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8" r:id="rId3"/>
    <p:sldId id="266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298" r:id="rId13"/>
    <p:sldId id="301" r:id="rId14"/>
    <p:sldId id="257" r:id="rId15"/>
    <p:sldId id="302" r:id="rId16"/>
    <p:sldId id="287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6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58" r:id="rId36"/>
    <p:sldId id="285" r:id="rId37"/>
    <p:sldId id="284" r:id="rId38"/>
    <p:sldId id="303" r:id="rId39"/>
    <p:sldId id="286" r:id="rId40"/>
    <p:sldId id="304" r:id="rId41"/>
    <p:sldId id="306" r:id="rId42"/>
    <p:sldId id="30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6" r:id="rId51"/>
    <p:sldId id="327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TF is an Arduino?" id="{7BCE4924-7EDE-C74E-84E7-ADDFFB02163B}">
          <p14:sldIdLst>
            <p14:sldId id="256"/>
          </p14:sldIdLst>
        </p14:section>
        <p14:section name="Apresentação" id="{7F05B62D-8A8F-4FAA-9ABD-1ED545FBE08E}">
          <p14:sldIdLst>
            <p14:sldId id="288"/>
            <p14:sldId id="266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98"/>
          </p14:sldIdLst>
        </p14:section>
        <p14:section name="Logística do curso" id="{DE66B79C-9E3D-40FB-AC6D-108BCA5E14A3}">
          <p14:sldIdLst>
            <p14:sldId id="301"/>
            <p14:sldId id="257"/>
            <p14:sldId id="302"/>
          </p14:sldIdLst>
        </p14:section>
        <p14:section name="Encontro #1: Primeiros passos com o Arduino" id="{C4E691EE-BA6A-4DCF-8846-2AE751DAD669}">
          <p14:sldIdLst>
            <p14:sldId id="287"/>
          </p14:sldIdLst>
        </p14:section>
        <p14:section name="O que é um Arduino?" id="{E33906D1-6D21-4623-BFCC-418901A1A23D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O que dá pra fazer com um Arduino?" id="{FC48FFEB-D378-4D33-A8ED-0227D1AA72D9}">
          <p14:sldIdLst>
            <p14:sldId id="265"/>
          </p14:sldIdLst>
        </p14:section>
        <p14:section name="Descomplicando o hardware" id="{99E152B3-09FE-44B2-93D5-D1CF7301438C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Instalando o software" id="{3743E102-3738-44F1-BF90-1CA75E1CB2A2}">
          <p14:sldIdLst>
            <p14:sldId id="258"/>
            <p14:sldId id="285"/>
            <p14:sldId id="284"/>
            <p14:sldId id="303"/>
          </p14:sldIdLst>
        </p14:section>
        <p14:section name="Blink" id="{E4C8CFF7-0013-4436-88A3-58B409129722}">
          <p14:sldIdLst>
            <p14:sldId id="286"/>
            <p14:sldId id="304"/>
            <p14:sldId id="306"/>
          </p14:sldIdLst>
        </p14:section>
        <p14:section name="Conceito" id="{DCBA1C67-600C-4BE9-993C-F849F704B3B8}">
          <p14:sldIdLst>
            <p14:sldId id="307"/>
            <p14:sldId id="318"/>
            <p14:sldId id="319"/>
            <p14:sldId id="320"/>
            <p14:sldId id="321"/>
            <p14:sldId id="322"/>
            <p14:sldId id="323"/>
            <p14:sldId id="324"/>
            <p14:sldId id="326"/>
          </p14:sldIdLst>
        </p14:section>
        <p14:section name="Circuito, Software e Modificações" id="{66BBCE2D-5E5A-4CE1-B272-284D0FC6E67F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00"/>
    <a:srgbClr val="FFDD00"/>
    <a:srgbClr val="EA3C06"/>
    <a:srgbClr val="FF9140"/>
    <a:srgbClr val="FFC200"/>
    <a:srgbClr val="FF9900"/>
    <a:srgbClr val="FF3300"/>
    <a:srgbClr val="FFFF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9" autoAdjust="0"/>
    <p:restoredTop sz="94598" autoAdjust="0"/>
  </p:normalViewPr>
  <p:slideViewPr>
    <p:cSldViewPr snapToGrid="0" snapToObjects="1">
      <p:cViewPr varScale="1">
        <p:scale>
          <a:sx n="65" d="100"/>
          <a:sy n="65" d="100"/>
        </p:scale>
        <p:origin x="12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2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8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0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8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8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4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7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F3975-147D-2E45-8C2D-3E2E89AE00F6}" type="datetimeFigureOut">
              <a:rPr lang="en-US" smtClean="0"/>
              <a:t>27/5/2014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88FD1-5BD3-D04B-9559-4A4C99D6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0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rgebrindeiro/wtf-is-an-arduino" TargetMode="External"/><Relationship Id="rId2" Type="http://schemas.openxmlformats.org/officeDocument/2006/relationships/hyperlink" Target="https://www.facebook.com/groups/wtfarduin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hardwaregroup.com/thearduinocours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hyperlink" Target="http://arduino.cc/en/Main/Products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E5PGeh2K9k&amp;index=2&amp;list=PL4XfchaLe4XfXLLC5-vdqzA2zXeWsZtCx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eorgebrindeiro/wtf-is-an-arduino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ramalho/arduino-10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ramalho/arduino-101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ramalho/arduino-10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44209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DINCond-Medium"/>
                <a:cs typeface="DINCond-Medium"/>
              </a:rPr>
              <a:t>WTF is an Arduino?</a:t>
            </a:r>
            <a:endParaRPr lang="en-US" sz="6000" dirty="0">
              <a:solidFill>
                <a:schemeClr val="bg1"/>
              </a:solidFill>
              <a:latin typeface="DINCond-Medium"/>
              <a:cs typeface="DINCond-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46984"/>
            <a:ext cx="6400800" cy="656306"/>
          </a:xfrm>
        </p:spPr>
        <p:txBody>
          <a:bodyPr/>
          <a:lstStyle/>
          <a:p>
            <a:r>
              <a:rPr lang="fr-FR" dirty="0" smtClean="0">
                <a:solidFill>
                  <a:schemeClr val="bg1">
                    <a:lumMod val="85000"/>
                  </a:schemeClr>
                </a:solidFill>
              </a:rPr>
              <a:t>George Brindeiro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a_principal_comple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39" y="4899429"/>
            <a:ext cx="2505522" cy="11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IROS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066450"/>
            <a:ext cx="3840480" cy="288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3992530"/>
            <a:ext cx="3840480" cy="2880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1066450"/>
            <a:ext cx="3840480" cy="2880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3992530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IROS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066450"/>
            <a:ext cx="3840480" cy="288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3992530"/>
            <a:ext cx="3840480" cy="2880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1066450"/>
            <a:ext cx="3840480" cy="2880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3992530"/>
            <a:ext cx="3840480" cy="2880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28"/>
          <a:stretch/>
        </p:blipFill>
        <p:spPr>
          <a:xfrm>
            <a:off x="2822448" y="1088136"/>
            <a:ext cx="4492752" cy="4681728"/>
          </a:xfrm>
          <a:prstGeom prst="rect">
            <a:avLst/>
          </a:prstGeom>
          <a:effectLst>
            <a:glow rad="1498600">
              <a:schemeClr val="bg1"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</p:pic>
      <p:sp>
        <p:nvSpPr>
          <p:cNvPr id="9" name="Smiley Face 8"/>
          <p:cNvSpPr/>
          <p:nvPr/>
        </p:nvSpPr>
        <p:spPr>
          <a:xfrm>
            <a:off x="6464300" y="1803400"/>
            <a:ext cx="977900" cy="9652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Smiley Face 9"/>
          <p:cNvSpPr/>
          <p:nvPr/>
        </p:nvSpPr>
        <p:spPr>
          <a:xfrm>
            <a:off x="1035558" y="2132900"/>
            <a:ext cx="977900" cy="9652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Smiley Face 10"/>
          <p:cNvSpPr/>
          <p:nvPr/>
        </p:nvSpPr>
        <p:spPr>
          <a:xfrm>
            <a:off x="7258050" y="4467510"/>
            <a:ext cx="977900" cy="9652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Smiley Face 11"/>
          <p:cNvSpPr/>
          <p:nvPr/>
        </p:nvSpPr>
        <p:spPr>
          <a:xfrm>
            <a:off x="932053" y="4060410"/>
            <a:ext cx="977900" cy="9652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Smiley Face 12"/>
          <p:cNvSpPr/>
          <p:nvPr/>
        </p:nvSpPr>
        <p:spPr>
          <a:xfrm>
            <a:off x="3917950" y="5308950"/>
            <a:ext cx="977900" cy="965200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miley Face 13"/>
          <p:cNvSpPr/>
          <p:nvPr/>
        </p:nvSpPr>
        <p:spPr>
          <a:xfrm>
            <a:off x="1035558" y="314280"/>
            <a:ext cx="388747" cy="473119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5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http://jeknetwork.typepad.com/.a/6a00e554e887238833016766def001970b-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12" y="530931"/>
            <a:ext cx="6437776" cy="579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9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dirty="0" smtClean="0">
                <a:latin typeface="DINCond-Regular" pitchFamily="50" charset="0"/>
              </a:rPr>
              <a:t>5 </a:t>
            </a:r>
            <a:r>
              <a:rPr lang="fr-FR" dirty="0" err="1" smtClean="0">
                <a:latin typeface="DINCond-Regular" pitchFamily="50" charset="0"/>
              </a:rPr>
              <a:t>noites</a:t>
            </a:r>
            <a:r>
              <a:rPr lang="fr-FR" dirty="0" smtClean="0">
                <a:latin typeface="DINCond-Regular" pitchFamily="50" charset="0"/>
              </a:rPr>
              <a:t>, 3h </a:t>
            </a:r>
            <a:r>
              <a:rPr lang="fr-FR" dirty="0" err="1" smtClean="0">
                <a:latin typeface="DINCond-Regular" pitchFamily="50" charset="0"/>
              </a:rPr>
              <a:t>por</a:t>
            </a:r>
            <a:r>
              <a:rPr lang="fr-FR" dirty="0" smtClean="0">
                <a:latin typeface="DINCond-Regular" pitchFamily="50" charset="0"/>
              </a:rPr>
              <a:t> </a:t>
            </a:r>
            <a:r>
              <a:rPr lang="fr-FR" dirty="0" err="1" smtClean="0">
                <a:latin typeface="DINCond-Regular" pitchFamily="50" charset="0"/>
              </a:rPr>
              <a:t>encontro</a:t>
            </a:r>
            <a:endParaRPr lang="fr-FR" dirty="0">
              <a:latin typeface="DINCond-Regular" pitchFamily="50" charset="0"/>
            </a:endParaRPr>
          </a:p>
          <a:p>
            <a:r>
              <a:rPr lang="fr-FR" dirty="0" err="1" smtClean="0">
                <a:latin typeface="DINCond-Regular" pitchFamily="50" charset="0"/>
              </a:rPr>
              <a:t>Metade</a:t>
            </a:r>
            <a:r>
              <a:rPr lang="fr-FR" dirty="0" smtClean="0">
                <a:latin typeface="DINCond-Regular" pitchFamily="50" charset="0"/>
              </a:rPr>
              <a:t> conversa, </a:t>
            </a:r>
            <a:r>
              <a:rPr lang="fr-FR" dirty="0" err="1" smtClean="0">
                <a:latin typeface="DINCond-Regular" pitchFamily="50" charset="0"/>
              </a:rPr>
              <a:t>metade</a:t>
            </a:r>
            <a:r>
              <a:rPr lang="fr-FR" dirty="0" smtClean="0">
                <a:latin typeface="DINCond-Regular" pitchFamily="50" charset="0"/>
              </a:rPr>
              <a:t> </a:t>
            </a:r>
            <a:r>
              <a:rPr lang="fr-FR" dirty="0" err="1" smtClean="0">
                <a:latin typeface="DINCond-Regular" pitchFamily="50" charset="0"/>
              </a:rPr>
              <a:t>prática</a:t>
            </a:r>
            <a:endParaRPr lang="fr-FR" dirty="0" smtClean="0">
              <a:latin typeface="DINCond-Regular" pitchFamily="50" charset="0"/>
            </a:endParaRPr>
          </a:p>
          <a:p>
            <a:r>
              <a:rPr lang="fr-FR" dirty="0" smtClean="0">
                <a:latin typeface="DINCond-Regular" pitchFamily="50" charset="0"/>
              </a:rPr>
              <a:t>Conversa = </a:t>
            </a:r>
            <a:r>
              <a:rPr lang="fr-FR" dirty="0" err="1" smtClean="0">
                <a:latin typeface="DINCond-Regular" pitchFamily="50" charset="0"/>
              </a:rPr>
              <a:t>bilateral</a:t>
            </a:r>
            <a:r>
              <a:rPr lang="fr-FR" dirty="0" smtClean="0">
                <a:latin typeface="DINCond-Regular" pitchFamily="50" charset="0"/>
              </a:rPr>
              <a:t>. </a:t>
            </a:r>
            <a:r>
              <a:rPr lang="fr-FR" dirty="0" err="1" smtClean="0">
                <a:latin typeface="DINCond-Regular" pitchFamily="50" charset="0"/>
              </a:rPr>
              <a:t>Falem</a:t>
            </a:r>
            <a:r>
              <a:rPr lang="fr-FR" dirty="0" smtClean="0">
                <a:latin typeface="DINCond-Regular" pitchFamily="50" charset="0"/>
              </a:rPr>
              <a:t> </a:t>
            </a:r>
            <a:r>
              <a:rPr lang="fr-FR" dirty="0" err="1" smtClean="0">
                <a:latin typeface="DINCond-Regular" pitchFamily="50" charset="0"/>
              </a:rPr>
              <a:t>comigo</a:t>
            </a:r>
            <a:r>
              <a:rPr lang="fr-FR" dirty="0" smtClean="0">
                <a:latin typeface="DINCond-Regular" pitchFamily="50" charset="0"/>
              </a:rPr>
              <a:t>! </a:t>
            </a:r>
            <a:r>
              <a:rPr lang="fr-FR" dirty="0" smtClean="0">
                <a:latin typeface="DINCond-Regular" pitchFamily="50" charset="0"/>
                <a:sym typeface="Wingdings" panose="05000000000000000000" pitchFamily="2" charset="2"/>
              </a:rPr>
              <a:t></a:t>
            </a:r>
          </a:p>
          <a:p>
            <a:r>
              <a:rPr lang="fr-FR" dirty="0" smtClean="0">
                <a:latin typeface="DINCond-Regular" pitchFamily="50" charset="0"/>
                <a:sym typeface="Wingdings" panose="05000000000000000000" pitchFamily="2" charset="2"/>
              </a:rPr>
              <a:t>Os kits </a:t>
            </a:r>
            <a:r>
              <a:rPr lang="fr-FR" dirty="0" err="1" smtClean="0">
                <a:latin typeface="DINCond-Regular" pitchFamily="50" charset="0"/>
                <a:sym typeface="Wingdings" panose="05000000000000000000" pitchFamily="2" charset="2"/>
              </a:rPr>
              <a:t>estão</a:t>
            </a:r>
            <a:r>
              <a:rPr lang="fr-FR" dirty="0" smtClean="0">
                <a:latin typeface="DINCond-Regular" pitchFamily="50" charset="0"/>
                <a:sym typeface="Wingdings" panose="05000000000000000000" pitchFamily="2" charset="2"/>
              </a:rPr>
              <a:t> </a:t>
            </a:r>
            <a:r>
              <a:rPr lang="fr-FR" dirty="0" err="1" smtClean="0">
                <a:latin typeface="DINCond-Regular" pitchFamily="50" charset="0"/>
                <a:sym typeface="Wingdings" panose="05000000000000000000" pitchFamily="2" charset="2"/>
              </a:rPr>
              <a:t>disponíveis</a:t>
            </a:r>
            <a:r>
              <a:rPr lang="fr-FR" dirty="0" smtClean="0">
                <a:latin typeface="DINCond-Regular" pitchFamily="50" charset="0"/>
                <a:sym typeface="Wingdings" panose="05000000000000000000" pitchFamily="2" charset="2"/>
              </a:rPr>
              <a:t> para as </a:t>
            </a:r>
            <a:r>
              <a:rPr lang="fr-FR" dirty="0" err="1" smtClean="0">
                <a:latin typeface="DINCond-Regular" pitchFamily="50" charset="0"/>
                <a:sym typeface="Wingdings" panose="05000000000000000000" pitchFamily="2" charset="2"/>
              </a:rPr>
              <a:t>práticas</a:t>
            </a:r>
            <a:r>
              <a:rPr lang="fr-FR" dirty="0" smtClean="0">
                <a:latin typeface="DINCond-Regular" pitchFamily="50" charset="0"/>
                <a:sym typeface="Wingdings" panose="05000000000000000000" pitchFamily="2" charset="2"/>
              </a:rPr>
              <a:t>, mas </a:t>
            </a:r>
            <a:r>
              <a:rPr lang="fr-FR" dirty="0" err="1" smtClean="0">
                <a:latin typeface="DINCond-Regular" pitchFamily="50" charset="0"/>
                <a:sym typeface="Wingdings" panose="05000000000000000000" pitchFamily="2" charset="2"/>
              </a:rPr>
              <a:t>ficam</a:t>
            </a:r>
            <a:r>
              <a:rPr lang="fr-FR" dirty="0" smtClean="0">
                <a:latin typeface="DINCond-Regular" pitchFamily="50" charset="0"/>
                <a:sym typeface="Wingdings" panose="05000000000000000000" pitchFamily="2" charset="2"/>
              </a:rPr>
              <a:t> no </a:t>
            </a:r>
            <a:r>
              <a:rPr lang="fr-FR" dirty="0" err="1" smtClean="0">
                <a:latin typeface="DINCond-Regular" pitchFamily="50" charset="0"/>
                <a:sym typeface="Wingdings" panose="05000000000000000000" pitchFamily="2" charset="2"/>
              </a:rPr>
              <a:t>Lab</a:t>
            </a:r>
            <a:endParaRPr lang="fr-FR" dirty="0" smtClean="0">
              <a:latin typeface="DINCond-Regular" pitchFamily="50" charset="0"/>
              <a:sym typeface="Wingdings" panose="05000000000000000000" pitchFamily="2" charset="2"/>
            </a:endParaRPr>
          </a:p>
          <a:p>
            <a:r>
              <a:rPr lang="fr-FR" dirty="0" err="1" smtClean="0">
                <a:latin typeface="DINCond-Regular" pitchFamily="50" charset="0"/>
              </a:rPr>
              <a:t>Grupo</a:t>
            </a:r>
            <a:r>
              <a:rPr lang="fr-FR" dirty="0" smtClean="0">
                <a:latin typeface="DINCond-Regular" pitchFamily="50" charset="0"/>
              </a:rPr>
              <a:t> de </a:t>
            </a:r>
            <a:r>
              <a:rPr lang="fr-FR" dirty="0" err="1" smtClean="0">
                <a:latin typeface="DINCond-Regular" pitchFamily="50" charset="0"/>
              </a:rPr>
              <a:t>dúvidas</a:t>
            </a:r>
            <a:r>
              <a:rPr lang="fr-FR" dirty="0" smtClean="0">
                <a:latin typeface="DINCond-Regular" pitchFamily="50" charset="0"/>
              </a:rPr>
              <a:t>/</a:t>
            </a:r>
            <a:r>
              <a:rPr lang="fr-FR" dirty="0" err="1" smtClean="0">
                <a:latin typeface="DINCond-Regular" pitchFamily="50" charset="0"/>
              </a:rPr>
              <a:t>discussão</a:t>
            </a:r>
            <a:r>
              <a:rPr lang="fr-FR" dirty="0" smtClean="0">
                <a:latin typeface="DINCond-Regular" pitchFamily="50" charset="0"/>
              </a:rPr>
              <a:t>/</a:t>
            </a:r>
            <a:r>
              <a:rPr lang="fr-FR" dirty="0" err="1" smtClean="0">
                <a:latin typeface="DINCond-Regular" pitchFamily="50" charset="0"/>
              </a:rPr>
              <a:t>diversão</a:t>
            </a:r>
            <a:r>
              <a:rPr lang="fr-FR" dirty="0" smtClean="0">
                <a:latin typeface="DINCond-Regular" pitchFamily="50" charset="0"/>
              </a:rPr>
              <a:t>:</a:t>
            </a:r>
            <a:r>
              <a:rPr lang="fr-FR" dirty="0">
                <a:latin typeface="DINCond-Regular" pitchFamily="50" charset="0"/>
              </a:rPr>
              <a:t/>
            </a:r>
            <a:br>
              <a:rPr lang="fr-FR" dirty="0">
                <a:latin typeface="DINCond-Regular" pitchFamily="50" charset="0"/>
              </a:rPr>
            </a:br>
            <a:r>
              <a:rPr lang="fr-FR" dirty="0">
                <a:latin typeface="DINCond-Regular" pitchFamily="50" charset="0"/>
                <a:hlinkClick r:id="rId2"/>
              </a:rPr>
              <a:t>https://www.facebook.com/groups/wtfarduino</a:t>
            </a:r>
            <a:r>
              <a:rPr lang="fr-FR" dirty="0" smtClean="0">
                <a:latin typeface="DINCond-Regular" pitchFamily="50" charset="0"/>
                <a:hlinkClick r:id="rId2"/>
              </a:rPr>
              <a:t>/</a:t>
            </a:r>
            <a:endParaRPr lang="fr-FR" dirty="0" smtClean="0">
              <a:latin typeface="DINCond-Regular" pitchFamily="50" charset="0"/>
            </a:endParaRPr>
          </a:p>
          <a:p>
            <a:r>
              <a:rPr lang="fr-FR" dirty="0" err="1" smtClean="0">
                <a:latin typeface="DINCond-Regular" pitchFamily="50" charset="0"/>
              </a:rPr>
              <a:t>Arquivos</a:t>
            </a:r>
            <a:r>
              <a:rPr lang="fr-FR" dirty="0" smtClean="0">
                <a:latin typeface="DINCond-Regular" pitchFamily="50" charset="0"/>
              </a:rPr>
              <a:t> do </a:t>
            </a:r>
            <a:r>
              <a:rPr lang="fr-FR" dirty="0" err="1" smtClean="0">
                <a:latin typeface="DINCond-Regular" pitchFamily="50" charset="0"/>
              </a:rPr>
              <a:t>curso</a:t>
            </a:r>
            <a:r>
              <a:rPr lang="fr-FR" dirty="0" smtClean="0">
                <a:latin typeface="DINCond-Regular" pitchFamily="50" charset="0"/>
              </a:rPr>
              <a:t>:</a:t>
            </a:r>
            <a:br>
              <a:rPr lang="fr-FR" dirty="0" smtClean="0">
                <a:latin typeface="DINCond-Regular" pitchFamily="50" charset="0"/>
              </a:rPr>
            </a:br>
            <a:r>
              <a:rPr lang="fr-FR" dirty="0">
                <a:latin typeface="DINCond-Regular" pitchFamily="50" charset="0"/>
                <a:hlinkClick r:id="rId3"/>
              </a:rPr>
              <a:t>https://</a:t>
            </a:r>
            <a:r>
              <a:rPr lang="fr-FR" dirty="0" smtClean="0">
                <a:latin typeface="DINCond-Regular" pitchFamily="50" charset="0"/>
                <a:hlinkClick r:id="rId3"/>
              </a:rPr>
              <a:t>github.com/georgebrindeiro/wtf-is-an-arduino</a:t>
            </a:r>
            <a:endParaRPr lang="fr-FR" dirty="0" smtClean="0">
              <a:latin typeface="DINCond-Regular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Logística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5975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Material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adicional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545395" cy="1715729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Esse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curso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é </a:t>
            </a:r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baseado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no “Arduino </a:t>
            </a:r>
            <a:br>
              <a:rPr lang="en-US" sz="3600" dirty="0" smtClean="0">
                <a:latin typeface="DINCond-Regular" pitchFamily="50" charset="0"/>
                <a:cs typeface="DINCond-RegularAlternate"/>
              </a:rPr>
            </a:br>
            <a:r>
              <a:rPr lang="en-US" sz="3600" dirty="0" smtClean="0">
                <a:latin typeface="DINCond-Regular" pitchFamily="50" charset="0"/>
                <a:cs typeface="DINCond-RegularAlternate"/>
              </a:rPr>
              <a:t>for Complete Beginners” do Open Source Hardware Group. </a:t>
            </a:r>
            <a:endParaRPr lang="en-US" sz="3600" dirty="0">
              <a:latin typeface="DINCond-Regular" pitchFamily="50" charset="0"/>
              <a:cs typeface="DINCond-RegularAlternat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178" y="1182329"/>
            <a:ext cx="1895475" cy="21336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62119" y="3733800"/>
            <a:ext cx="8110534" cy="2888220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Recomendo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olhar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o 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material do </a:t>
            </a:r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curso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em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casa para </a:t>
            </a:r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reforçar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o </a:t>
            </a:r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que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aprendermos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600" dirty="0" err="1" smtClean="0">
                <a:latin typeface="DINCond-Regular" pitchFamily="50" charset="0"/>
                <a:cs typeface="DINCond-RegularAlternate"/>
              </a:rPr>
              <a:t>aqui</a:t>
            </a:r>
            <a:r>
              <a:rPr lang="en-US" sz="3600" dirty="0" smtClean="0">
                <a:latin typeface="DINCond-Regular" pitchFamily="50" charset="0"/>
                <a:cs typeface="DINCond-RegularAlternate"/>
              </a:rPr>
              <a:t>!</a:t>
            </a:r>
            <a:r>
              <a:rPr lang="en-US" sz="3600" dirty="0">
                <a:latin typeface="DINCond-Regular" pitchFamily="50" charset="0"/>
                <a:cs typeface="DINCond-RegularAlternate"/>
              </a:rPr>
              <a:t/>
            </a:r>
            <a:br>
              <a:rPr lang="en-US" sz="3600" dirty="0">
                <a:latin typeface="DINCond-Regular" pitchFamily="50" charset="0"/>
                <a:cs typeface="DINCond-RegularAlternate"/>
              </a:rPr>
            </a:br>
            <a:r>
              <a:rPr lang="en-US" sz="3600" dirty="0">
                <a:latin typeface="DINCond-Regular" pitchFamily="50" charset="0"/>
                <a:cs typeface="DINCond-RegularAlternate"/>
              </a:rPr>
              <a:t/>
            </a:r>
            <a:br>
              <a:rPr lang="en-US" sz="3600" dirty="0">
                <a:latin typeface="DINCond-Regular" pitchFamily="50" charset="0"/>
                <a:cs typeface="DINCond-RegularAlternate"/>
              </a:rPr>
            </a:br>
            <a:r>
              <a:rPr lang="en-US" dirty="0">
                <a:latin typeface="DINCond-Regular" pitchFamily="50" charset="0"/>
                <a:cs typeface="DINCond-RegularAlternate"/>
                <a:hlinkClick r:id="rId3"/>
              </a:rPr>
              <a:t>http://opensourcehardwaregroup.com/thearduinocourse</a:t>
            </a:r>
            <a:r>
              <a:rPr lang="en-US" dirty="0" smtClean="0">
                <a:latin typeface="DINCond-Regular" pitchFamily="50" charset="0"/>
                <a:cs typeface="DINCond-RegularAlternate"/>
                <a:hlinkClick r:id="rId3"/>
              </a:rPr>
              <a:t>/</a:t>
            </a:r>
            <a:endParaRPr lang="en-US" dirty="0" smtClean="0">
              <a:latin typeface="DINCond-Regular" pitchFamily="50" charset="0"/>
              <a:cs typeface="DINCond-Regular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62690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4000" dirty="0" err="1" smtClean="0">
                <a:latin typeface="DINCond-Regular" pitchFamily="50" charset="0"/>
              </a:rPr>
              <a:t>Entrem</a:t>
            </a:r>
            <a:r>
              <a:rPr lang="fr-FR" sz="4000" dirty="0" smtClean="0">
                <a:latin typeface="DINCond-Regular" pitchFamily="50" charset="0"/>
              </a:rPr>
              <a:t> no </a:t>
            </a:r>
            <a:r>
              <a:rPr lang="fr-FR" sz="4000" dirty="0" err="1" smtClean="0">
                <a:latin typeface="DINCond-Regular" pitchFamily="50" charset="0"/>
              </a:rPr>
              <a:t>endereço</a:t>
            </a:r>
            <a:r>
              <a:rPr lang="fr-FR" sz="4000" dirty="0" smtClean="0">
                <a:latin typeface="DINCond-Regular" pitchFamily="50" charset="0"/>
              </a:rPr>
              <a:t>: </a:t>
            </a:r>
            <a:r>
              <a:rPr lang="fr-FR" sz="4000" dirty="0" smtClean="0">
                <a:latin typeface="DINCond-Regular" pitchFamily="50" charset="0"/>
                <a:hlinkClick r:id="rId2"/>
              </a:rPr>
              <a:t>www.arduino.cc</a:t>
            </a:r>
            <a:endParaRPr lang="fr-FR" sz="4000" dirty="0" smtClean="0">
              <a:latin typeface="DINCond-Regular" pitchFamily="50" charset="0"/>
            </a:endParaRPr>
          </a:p>
          <a:p>
            <a:r>
              <a:rPr lang="fr-FR" sz="4000" dirty="0" err="1" smtClean="0">
                <a:latin typeface="DINCond-Regular" pitchFamily="50" charset="0"/>
              </a:rPr>
              <a:t>Cliquem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em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Download</a:t>
            </a:r>
            <a:endParaRPr lang="fr-FR" sz="4000" dirty="0" smtClean="0">
              <a:latin typeface="DINCond-Regular" pitchFamily="50" charset="0"/>
            </a:endParaRPr>
          </a:p>
          <a:p>
            <a:r>
              <a:rPr lang="fr-FR" sz="4000" dirty="0" err="1" smtClean="0">
                <a:latin typeface="DINCond-Regular" pitchFamily="50" charset="0"/>
              </a:rPr>
              <a:t>Achem</a:t>
            </a:r>
            <a:r>
              <a:rPr lang="fr-FR" sz="4000" dirty="0" smtClean="0">
                <a:latin typeface="DINCond-Regular" pitchFamily="50" charset="0"/>
              </a:rPr>
              <a:t> a </a:t>
            </a:r>
            <a:r>
              <a:rPr lang="fr-FR" sz="4000" dirty="0" err="1" smtClean="0">
                <a:latin typeface="DINCond-Regular" pitchFamily="50" charset="0"/>
              </a:rPr>
              <a:t>seção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Arduino</a:t>
            </a:r>
            <a:r>
              <a:rPr lang="fr-FR" sz="4000" dirty="0" smtClean="0">
                <a:latin typeface="DINCond-Regular" pitchFamily="50" charset="0"/>
              </a:rPr>
              <a:t> 1.0.5</a:t>
            </a:r>
          </a:p>
          <a:p>
            <a:r>
              <a:rPr lang="fr-FR" sz="4000" dirty="0" err="1" smtClean="0">
                <a:latin typeface="DINCond-Regular" pitchFamily="50" charset="0"/>
              </a:rPr>
              <a:t>Baixem</a:t>
            </a:r>
            <a:r>
              <a:rPr lang="fr-FR" sz="4000" dirty="0" smtClean="0">
                <a:latin typeface="DINCond-Regular" pitchFamily="50" charset="0"/>
              </a:rPr>
              <a:t> o </a:t>
            </a:r>
            <a:r>
              <a:rPr lang="fr-FR" sz="4000" dirty="0" err="1" smtClean="0">
                <a:latin typeface="DINCond-Regular" pitchFamily="50" charset="0"/>
              </a:rPr>
              <a:t>arquivo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correspondente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ao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seu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sistema</a:t>
            </a:r>
            <a:r>
              <a:rPr lang="fr-FR" sz="4000" dirty="0">
                <a:latin typeface="DINCond-Regular" pitchFamily="50" charset="0"/>
              </a:rPr>
              <a:t>!</a:t>
            </a:r>
            <a:endParaRPr lang="fr-FR" sz="4000" dirty="0" smtClean="0">
              <a:latin typeface="DINCond-Regular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Agilizando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a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vida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9106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fr-FR" sz="6600" dirty="0" smtClean="0">
                <a:solidFill>
                  <a:schemeClr val="bg1"/>
                </a:solidFill>
                <a:latin typeface="DINPro-Black" panose="02000503030000020004" pitchFamily="50" charset="0"/>
              </a:rPr>
              <a:t>1 </a:t>
            </a:r>
            <a:endParaRPr lang="fr-FR" sz="6600" dirty="0">
              <a:solidFill>
                <a:schemeClr val="bg1"/>
              </a:solidFill>
              <a:latin typeface="DINPro-Black" panose="02000503030000020004" pitchFamily="50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cap="small" dirty="0" smtClean="0">
                <a:solidFill>
                  <a:schemeClr val="bg1">
                    <a:lumMod val="95000"/>
                  </a:schemeClr>
                </a:solidFill>
                <a:latin typeface="DINPro-Regular" panose="02000503030000020004" pitchFamily="50" charset="0"/>
              </a:rPr>
              <a:t>Primeiros passos com o </a:t>
            </a:r>
            <a:r>
              <a:rPr lang="pt-BR" cap="small" dirty="0" err="1" smtClean="0">
                <a:solidFill>
                  <a:schemeClr val="bg1">
                    <a:lumMod val="95000"/>
                  </a:schemeClr>
                </a:solidFill>
                <a:latin typeface="DINPro-Regular" panose="02000503030000020004" pitchFamily="50" charset="0"/>
              </a:rPr>
              <a:t>Arduino</a:t>
            </a:r>
            <a:endParaRPr lang="fr-FR" cap="small" dirty="0">
              <a:solidFill>
                <a:schemeClr val="bg1">
                  <a:lumMod val="95000"/>
                </a:schemeClr>
              </a:solidFill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6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que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é um Arduino?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20114" y="6091697"/>
            <a:ext cx="1762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 smtClean="0">
                <a:latin typeface="DINCond-Regular" pitchFamily="50" charset="0"/>
                <a:hlinkClick r:id="rId2"/>
              </a:rPr>
              <a:t>Produtos</a:t>
            </a:r>
            <a:r>
              <a:rPr lang="fr-FR" sz="2400" dirty="0" smtClean="0">
                <a:latin typeface="DINCond-Regular" pitchFamily="50" charset="0"/>
                <a:hlinkClick r:id="rId2"/>
              </a:rPr>
              <a:t> </a:t>
            </a:r>
            <a:r>
              <a:rPr lang="fr-FR" sz="2400" dirty="0" err="1" smtClean="0">
                <a:latin typeface="DINCond-Regular" pitchFamily="50" charset="0"/>
                <a:hlinkClick r:id="rId2"/>
              </a:rPr>
              <a:t>Oficiais</a:t>
            </a:r>
            <a:endParaRPr lang="fr-FR" sz="2400" dirty="0">
              <a:latin typeface="DINCond-Regular" pitchFamily="50" charset="0"/>
            </a:endParaRPr>
          </a:p>
        </p:txBody>
      </p:sp>
      <p:pic>
        <p:nvPicPr>
          <p:cNvPr id="2050" name="Picture 2" descr="http://arduino.cc/en/uploads/Main/ArduinoUno_R3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70" y="142321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rduino.cc/en/uploads/Main/Leonardo_thumb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29" y="466294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arduino.cc/en/uploads/Main/Due_thumb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50537" y="180821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rduino.cc/en/uploads/Main/ArduinoTre_thum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06" y="334941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arduino.cc/en/uploads/Main/ArduinoMicro_thum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87" y="426302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rduino.cc/en/uploads/Main/ArduinoRobot_thum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787" y="291974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arduino.cc/en/uploads/Main/LilyPadUSB_thumb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684" y="3179689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arduino.cc/en/uploads/Main/ArduinoNano_thumb_3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309" y="180821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arduino.cc/en/uploads/Main/Esplora_thum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23" y="477110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7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60090" y="1850922"/>
            <a:ext cx="6622026" cy="41959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latin typeface="DINCond-Regular" pitchFamily="50" charset="0"/>
              </a:rPr>
              <a:t>ARDUINO IS AN OPEN-SOURCE ELECTRONICS PROTOTYPING PLATFORM BASED ON FLEXIBLE, EASY-TO-USE HARDWARE AND SOFTWARE</a:t>
            </a:r>
            <a:r>
              <a:rPr lang="en-US" sz="3600" cap="all" dirty="0" smtClean="0">
                <a:latin typeface="DINCond-Regular" pitchFamily="50" charset="0"/>
              </a:rPr>
              <a:t>.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 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IT'S </a:t>
            </a:r>
            <a:r>
              <a:rPr lang="en-US" sz="3600" cap="all" dirty="0">
                <a:latin typeface="DINCond-Regular" pitchFamily="50" charset="0"/>
              </a:rPr>
              <a:t>INTENDED FOR ARTISTS, DESIGNERS, HOBBYISTS AND ANYONE INTERESTED IN CREATING INTERACTIVE OBJECTS OR ENVIRONMENTS.</a:t>
            </a:r>
            <a:endParaRPr lang="fr-FR" sz="3600" dirty="0">
              <a:latin typeface="DINCond-Regular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que é um Arduino?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1379500"/>
            <a:ext cx="1219200" cy="1508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3900" cap="all" dirty="0" smtClean="0">
                <a:latin typeface="Baskerville Old Face" panose="02020602080505020303" pitchFamily="18" charset="0"/>
              </a:rPr>
              <a:t>“</a:t>
            </a:r>
            <a:endParaRPr lang="fr-FR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60090" y="1850922"/>
            <a:ext cx="6622026" cy="41959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latin typeface="DINCond-Regular" pitchFamily="50" charset="0"/>
              </a:rPr>
              <a:t>ARDUINO IS AN </a:t>
            </a:r>
            <a:r>
              <a:rPr lang="en-US" sz="3600" cap="all" dirty="0">
                <a:solidFill>
                  <a:schemeClr val="tx2"/>
                </a:solidFill>
                <a:latin typeface="DINCond-Regular" pitchFamily="50" charset="0"/>
              </a:rPr>
              <a:t>OPEN-SOURCE ELECTRONICS </a:t>
            </a:r>
            <a:r>
              <a:rPr lang="en-US" sz="3600" cap="all" dirty="0">
                <a:latin typeface="DINCond-Regular" pitchFamily="50" charset="0"/>
              </a:rPr>
              <a:t>PROTOTYPING PLATFORM BASED ON FLEXIBLE, EASY-TO-USE HARDWARE AND SOFTWARE</a:t>
            </a:r>
            <a:r>
              <a:rPr lang="en-US" sz="3600" cap="all" dirty="0" smtClean="0">
                <a:latin typeface="DINCond-Regular" pitchFamily="50" charset="0"/>
              </a:rPr>
              <a:t>.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 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IT'S </a:t>
            </a:r>
            <a:r>
              <a:rPr lang="en-US" sz="3600" cap="all" dirty="0">
                <a:latin typeface="DINCond-Regular" pitchFamily="50" charset="0"/>
              </a:rPr>
              <a:t>INTENDED FOR ARTISTS, DESIGNERS, HOBBYISTS AND ANYONE INTERESTED IN CREATING INTERACTIVE OBJECTS OR ENVIRONMENTS.</a:t>
            </a:r>
            <a:endParaRPr lang="fr-FR" sz="3600" dirty="0">
              <a:latin typeface="DINCond-Regular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que é um Arduino?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1379500"/>
            <a:ext cx="1219200" cy="1508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3900" cap="all" dirty="0" smtClean="0">
                <a:latin typeface="Baskerville Old Face" panose="02020602080505020303" pitchFamily="18" charset="0"/>
              </a:rPr>
              <a:t>“</a:t>
            </a:r>
            <a:endParaRPr lang="fr-FR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0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Oi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,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eu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sou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George!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729" y="1327355"/>
            <a:ext cx="4365523" cy="528974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Eu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gosto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de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tocar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guitarra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e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inspirar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as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pessoas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a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serem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o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melhor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que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elas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podem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ser</a:t>
            </a:r>
            <a:endParaRPr lang="en-US" sz="2400" dirty="0">
              <a:latin typeface="DINCond-Regular" pitchFamily="50" charset="0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DINCond-Regular" pitchFamily="50" charset="0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DINCond-Regular" pitchFamily="50" charset="0"/>
                <a:cs typeface="DINCond-RegularAlternate"/>
              </a:rPr>
              <a:t>Sou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de Brasília e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estudei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Mecatrônica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>
                <a:latin typeface="DINCond-Regular" pitchFamily="50" charset="0"/>
                <a:cs typeface="DINCond-RegularAlternate"/>
              </a:rPr>
              <a:t>por</a:t>
            </a:r>
            <a:r>
              <a:rPr lang="en-US" sz="2400" dirty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lá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.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Daqui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a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pouco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termino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o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meu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mestrado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também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DINCond-Regular" pitchFamily="50" charset="0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Eu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tenho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uma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empresa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que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quer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trazer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a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cultura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maker pro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Brasil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e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te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ajudar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a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fazer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você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400" dirty="0" err="1" smtClean="0">
                <a:latin typeface="DINCond-Regular" pitchFamily="50" charset="0"/>
                <a:cs typeface="DINCond-RegularAlternate"/>
              </a:rPr>
              <a:t>mesmo</a:t>
            </a:r>
            <a:r>
              <a:rPr lang="en-US" sz="2400" dirty="0" smtClean="0">
                <a:latin typeface="DINCond-Regular" pitchFamily="50" charset="0"/>
                <a:cs typeface="DINCond-RegularAlternate"/>
              </a:rPr>
              <a:t>: a Overdrive </a:t>
            </a:r>
            <a:r>
              <a:rPr lang="en-US" sz="2400" dirty="0" smtClean="0">
                <a:latin typeface="DINCond-Regular" pitchFamily="50" charset="0"/>
                <a:cs typeface="DINCond-RegularAlternate"/>
                <a:sym typeface="Wingdings" panose="05000000000000000000" pitchFamily="2" charset="2"/>
              </a:rPr>
              <a:t></a:t>
            </a:r>
            <a:endParaRPr lang="en-US" sz="2400" dirty="0">
              <a:latin typeface="DINCond-Regular" pitchFamily="50" charset="0"/>
              <a:cs typeface="DINCond-RegularAlternate"/>
            </a:endParaRPr>
          </a:p>
        </p:txBody>
      </p:sp>
      <p:pic>
        <p:nvPicPr>
          <p:cNvPr id="7" name="Picture 2" descr="https://scontent-b-gru.xx.fbcdn.net/hphotos-prn2/t1.0-9/1239968_686323558063805_1282131021_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r="13716" b="239"/>
          <a:stretch/>
        </p:blipFill>
        <p:spPr bwMode="auto">
          <a:xfrm>
            <a:off x="4673310" y="1066450"/>
            <a:ext cx="4470690" cy="579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60090" y="1850922"/>
            <a:ext cx="6622026" cy="41959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latin typeface="DINCond-Regular" pitchFamily="50" charset="0"/>
              </a:rPr>
              <a:t>ARDUINO IS AN </a:t>
            </a:r>
            <a:r>
              <a:rPr lang="en-US" sz="3600" cap="all" dirty="0">
                <a:solidFill>
                  <a:schemeClr val="tx2"/>
                </a:solidFill>
                <a:latin typeface="DINCond-Regular" pitchFamily="50" charset="0"/>
              </a:rPr>
              <a:t>OPEN-SOURCE ELECTRONICS </a:t>
            </a:r>
            <a:r>
              <a:rPr lang="en-US" sz="3600" cap="all" dirty="0">
                <a:solidFill>
                  <a:srgbClr val="FFC000"/>
                </a:solidFill>
                <a:latin typeface="DINCond-Regular" pitchFamily="50" charset="0"/>
              </a:rPr>
              <a:t>PROTOTYPING</a:t>
            </a:r>
            <a:r>
              <a:rPr lang="en-US" sz="3600" cap="all" dirty="0">
                <a:latin typeface="DINCond-Regular" pitchFamily="50" charset="0"/>
              </a:rPr>
              <a:t> PLATFORM BASED ON FLEXIBLE, EASY-TO-USE HARDWARE AND SOFTWARE</a:t>
            </a:r>
            <a:r>
              <a:rPr lang="en-US" sz="3600" cap="all" dirty="0" smtClean="0">
                <a:latin typeface="DINCond-Regular" pitchFamily="50" charset="0"/>
              </a:rPr>
              <a:t>.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 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IT'S </a:t>
            </a:r>
            <a:r>
              <a:rPr lang="en-US" sz="3600" cap="all" dirty="0">
                <a:latin typeface="DINCond-Regular" pitchFamily="50" charset="0"/>
              </a:rPr>
              <a:t>INTENDED FOR ARTISTS, DESIGNERS, HOBBYISTS AND ANYONE INTERESTED IN CREATING INTERACTIVE OBJECTS OR ENVIRONMENTS.</a:t>
            </a:r>
            <a:endParaRPr lang="fr-FR" sz="3600" dirty="0">
              <a:latin typeface="DINCond-Regular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que é um Arduino?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1379500"/>
            <a:ext cx="1219200" cy="1508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3900" cap="all" dirty="0" smtClean="0">
                <a:latin typeface="Baskerville Old Face" panose="02020602080505020303" pitchFamily="18" charset="0"/>
              </a:rPr>
              <a:t>“</a:t>
            </a:r>
            <a:endParaRPr lang="fr-FR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60090" y="1850922"/>
            <a:ext cx="6622026" cy="41959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latin typeface="DINCond-Regular" pitchFamily="50" charset="0"/>
              </a:rPr>
              <a:t>ARDUINO IS AN </a:t>
            </a:r>
            <a:r>
              <a:rPr lang="en-US" sz="3600" cap="all" dirty="0">
                <a:solidFill>
                  <a:schemeClr val="tx2"/>
                </a:solidFill>
                <a:latin typeface="DINCond-Regular" pitchFamily="50" charset="0"/>
              </a:rPr>
              <a:t>OPEN-SOURCE ELECTRONICS </a:t>
            </a:r>
            <a:r>
              <a:rPr lang="en-US" sz="3600" cap="all" dirty="0">
                <a:solidFill>
                  <a:srgbClr val="FFC000"/>
                </a:solidFill>
                <a:latin typeface="DINCond-Regular" pitchFamily="50" charset="0"/>
              </a:rPr>
              <a:t>PROTOTYPING</a:t>
            </a:r>
            <a:r>
              <a:rPr lang="en-US" sz="3600" cap="all" dirty="0">
                <a:latin typeface="DINCond-Regular" pitchFamily="50" charset="0"/>
              </a:rPr>
              <a:t> PLATFORM BASED ON FLEXIBLE, </a:t>
            </a:r>
            <a:r>
              <a:rPr lang="en-US" sz="3600" cap="all" dirty="0">
                <a:solidFill>
                  <a:srgbClr val="00B050"/>
                </a:solidFill>
                <a:latin typeface="DINCond-Regular" pitchFamily="50" charset="0"/>
              </a:rPr>
              <a:t>EASY-TO-USE HARDWARE AND SOFTWARE</a:t>
            </a:r>
            <a:r>
              <a:rPr lang="en-US" sz="3600" cap="all" dirty="0" smtClean="0">
                <a:latin typeface="DINCond-Regular" pitchFamily="50" charset="0"/>
              </a:rPr>
              <a:t>.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 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IT'S </a:t>
            </a:r>
            <a:r>
              <a:rPr lang="en-US" sz="3600" cap="all" dirty="0">
                <a:latin typeface="DINCond-Regular" pitchFamily="50" charset="0"/>
              </a:rPr>
              <a:t>INTENDED FOR ARTISTS, DESIGNERS, HOBBYISTS AND ANYONE INTERESTED IN CREATING INTERACTIVE OBJECTS OR ENVIRONMENTS.</a:t>
            </a:r>
            <a:endParaRPr lang="fr-FR" sz="3600" dirty="0">
              <a:latin typeface="DINCond-Regular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que é um Arduino?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1379500"/>
            <a:ext cx="1219200" cy="1508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3900" cap="all" dirty="0" smtClean="0">
                <a:latin typeface="Baskerville Old Face" panose="02020602080505020303" pitchFamily="18" charset="0"/>
              </a:rPr>
              <a:t>“</a:t>
            </a:r>
            <a:endParaRPr lang="fr-FR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9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60090" y="1850922"/>
            <a:ext cx="6622026" cy="41959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latin typeface="DINCond-Regular" pitchFamily="50" charset="0"/>
              </a:rPr>
              <a:t>ARDUINO IS AN </a:t>
            </a:r>
            <a:r>
              <a:rPr lang="en-US" sz="3600" cap="all" dirty="0">
                <a:solidFill>
                  <a:schemeClr val="tx2"/>
                </a:solidFill>
                <a:latin typeface="DINCond-Regular" pitchFamily="50" charset="0"/>
              </a:rPr>
              <a:t>OPEN-SOURCE ELECTRONICS </a:t>
            </a:r>
            <a:r>
              <a:rPr lang="en-US" sz="3600" cap="all" dirty="0">
                <a:solidFill>
                  <a:srgbClr val="FFC000"/>
                </a:solidFill>
                <a:latin typeface="DINCond-Regular" pitchFamily="50" charset="0"/>
              </a:rPr>
              <a:t>PROTOTYPING</a:t>
            </a:r>
            <a:r>
              <a:rPr lang="en-US" sz="3600" cap="all" dirty="0">
                <a:latin typeface="DINCond-Regular" pitchFamily="50" charset="0"/>
              </a:rPr>
              <a:t> PLATFORM BASED ON FLEXIBLE, </a:t>
            </a:r>
            <a:r>
              <a:rPr lang="en-US" sz="3600" cap="all" dirty="0">
                <a:solidFill>
                  <a:srgbClr val="00B050"/>
                </a:solidFill>
                <a:latin typeface="DINCond-Regular" pitchFamily="50" charset="0"/>
              </a:rPr>
              <a:t>EASY-TO-USE HARDWARE AND SOFTWARE</a:t>
            </a:r>
            <a:r>
              <a:rPr lang="en-US" sz="3600" cap="all" dirty="0" smtClean="0">
                <a:latin typeface="DINCond-Regular" pitchFamily="50" charset="0"/>
              </a:rPr>
              <a:t>.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 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IT'S </a:t>
            </a:r>
            <a:r>
              <a:rPr lang="en-US" sz="3600" u="sng" cap="all" dirty="0">
                <a:latin typeface="DINCond-Regular" pitchFamily="50" charset="0"/>
              </a:rPr>
              <a:t>INTENDED</a:t>
            </a:r>
            <a:r>
              <a:rPr lang="en-US" sz="3600" cap="all" dirty="0">
                <a:latin typeface="DINCond-Regular" pitchFamily="50" charset="0"/>
              </a:rPr>
              <a:t> FOR ARTISTS, DESIGNERS, HOBBYISTS AND ANYONE INTERESTED IN CREATING INTERACTIVE OBJECTS OR ENVIRONMENTS.</a:t>
            </a:r>
            <a:endParaRPr lang="fr-FR" sz="3600" dirty="0">
              <a:latin typeface="DINCond-Regular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que é um Arduino?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1379500"/>
            <a:ext cx="1219200" cy="1508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3900" cap="all" dirty="0" smtClean="0">
                <a:latin typeface="Baskerville Old Face" panose="02020602080505020303" pitchFamily="18" charset="0"/>
              </a:rPr>
              <a:t>“</a:t>
            </a:r>
            <a:endParaRPr lang="fr-FR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30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60090" y="1850922"/>
            <a:ext cx="6622026" cy="41959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latin typeface="DINCond-Regular" pitchFamily="50" charset="0"/>
              </a:rPr>
              <a:t>ARDUINO IS AN </a:t>
            </a:r>
            <a:r>
              <a:rPr lang="en-US" sz="3600" cap="all" dirty="0">
                <a:solidFill>
                  <a:schemeClr val="tx2"/>
                </a:solidFill>
                <a:latin typeface="DINCond-Regular" pitchFamily="50" charset="0"/>
              </a:rPr>
              <a:t>OPEN-SOURCE ELECTRONICS </a:t>
            </a:r>
            <a:r>
              <a:rPr lang="en-US" sz="3600" cap="all" dirty="0">
                <a:solidFill>
                  <a:srgbClr val="FFC000"/>
                </a:solidFill>
                <a:latin typeface="DINCond-Regular" pitchFamily="50" charset="0"/>
              </a:rPr>
              <a:t>PROTOTYPING</a:t>
            </a:r>
            <a:r>
              <a:rPr lang="en-US" sz="3600" cap="all" dirty="0">
                <a:latin typeface="DINCond-Regular" pitchFamily="50" charset="0"/>
              </a:rPr>
              <a:t> PLATFORM BASED ON FLEXIBLE, </a:t>
            </a:r>
            <a:r>
              <a:rPr lang="en-US" sz="3600" cap="all" dirty="0">
                <a:solidFill>
                  <a:srgbClr val="00B050"/>
                </a:solidFill>
                <a:latin typeface="DINCond-Regular" pitchFamily="50" charset="0"/>
              </a:rPr>
              <a:t>EASY-TO-USE HARDWARE AND SOFTWARE</a:t>
            </a:r>
            <a:r>
              <a:rPr lang="en-US" sz="3600" cap="all" dirty="0" smtClean="0">
                <a:latin typeface="DINCond-Regular" pitchFamily="50" charset="0"/>
              </a:rPr>
              <a:t>.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 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IT'S </a:t>
            </a:r>
            <a:r>
              <a:rPr lang="en-US" sz="3600" u="sng" cap="all" dirty="0">
                <a:latin typeface="DINCond-Regular" pitchFamily="50" charset="0"/>
              </a:rPr>
              <a:t>INTENDED</a:t>
            </a:r>
            <a:r>
              <a:rPr lang="en-US" sz="3600" cap="all" dirty="0">
                <a:latin typeface="DINCond-Regular" pitchFamily="50" charset="0"/>
              </a:rPr>
              <a:t> FOR </a:t>
            </a:r>
            <a:r>
              <a:rPr lang="en-US" sz="3600" cap="all" dirty="0">
                <a:solidFill>
                  <a:srgbClr val="FF0000"/>
                </a:solidFill>
                <a:latin typeface="DINCond-Regular" pitchFamily="50" charset="0"/>
              </a:rPr>
              <a:t>ARTISTS</a:t>
            </a:r>
            <a:r>
              <a:rPr lang="en-US" sz="3600" cap="all" dirty="0">
                <a:latin typeface="DINCond-Regular" pitchFamily="50" charset="0"/>
              </a:rPr>
              <a:t>, </a:t>
            </a:r>
            <a:r>
              <a:rPr lang="en-US" sz="3600" cap="all" dirty="0">
                <a:solidFill>
                  <a:srgbClr val="7030A0"/>
                </a:solidFill>
                <a:latin typeface="DINCond-Regular" pitchFamily="50" charset="0"/>
              </a:rPr>
              <a:t>DESIGNERS</a:t>
            </a:r>
            <a:r>
              <a:rPr lang="en-US" sz="3600" cap="all" dirty="0">
                <a:latin typeface="DINCond-Regular" pitchFamily="50" charset="0"/>
              </a:rPr>
              <a:t>, </a:t>
            </a:r>
            <a:r>
              <a:rPr lang="en-US" sz="3600" cap="all" dirty="0">
                <a:solidFill>
                  <a:srgbClr val="FF0066"/>
                </a:solidFill>
                <a:latin typeface="DINCond-Regular" pitchFamily="50" charset="0"/>
              </a:rPr>
              <a:t>HOBBYISTS</a:t>
            </a:r>
            <a:r>
              <a:rPr lang="en-US" sz="3600" cap="all" dirty="0">
                <a:latin typeface="DINCond-Regular" pitchFamily="50" charset="0"/>
              </a:rPr>
              <a:t> AND ANYONE INTERESTED IN CREATING INTERACTIVE OBJECTS OR ENVIRONMENTS.</a:t>
            </a:r>
            <a:endParaRPr lang="fr-FR" sz="3600" dirty="0">
              <a:latin typeface="DINCond-Regular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que é um Arduino?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1379500"/>
            <a:ext cx="1219200" cy="1508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3900" cap="all" dirty="0" smtClean="0">
                <a:latin typeface="Baskerville Old Face" panose="02020602080505020303" pitchFamily="18" charset="0"/>
              </a:rPr>
              <a:t>“</a:t>
            </a:r>
            <a:endParaRPr lang="fr-FR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60090" y="1850922"/>
            <a:ext cx="6622026" cy="41959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latin typeface="DINCond-Regular" pitchFamily="50" charset="0"/>
              </a:rPr>
              <a:t>ARDUINO IS AN </a:t>
            </a:r>
            <a:r>
              <a:rPr lang="en-US" sz="3600" cap="all" dirty="0">
                <a:solidFill>
                  <a:schemeClr val="tx2"/>
                </a:solidFill>
                <a:latin typeface="DINCond-Regular" pitchFamily="50" charset="0"/>
              </a:rPr>
              <a:t>OPEN-SOURCE ELECTRONICS </a:t>
            </a:r>
            <a:r>
              <a:rPr lang="en-US" sz="3600" cap="all" dirty="0">
                <a:solidFill>
                  <a:srgbClr val="FFC000"/>
                </a:solidFill>
                <a:latin typeface="DINCond-Regular" pitchFamily="50" charset="0"/>
              </a:rPr>
              <a:t>PROTOTYPING</a:t>
            </a:r>
            <a:r>
              <a:rPr lang="en-US" sz="3600" cap="all" dirty="0">
                <a:latin typeface="DINCond-Regular" pitchFamily="50" charset="0"/>
              </a:rPr>
              <a:t> PLATFORM BASED ON FLEXIBLE, </a:t>
            </a:r>
            <a:r>
              <a:rPr lang="en-US" sz="3600" cap="all" dirty="0">
                <a:solidFill>
                  <a:srgbClr val="00B050"/>
                </a:solidFill>
                <a:latin typeface="DINCond-Regular" pitchFamily="50" charset="0"/>
              </a:rPr>
              <a:t>EASY-TO-USE HARDWARE AND SOFTWARE</a:t>
            </a:r>
            <a:r>
              <a:rPr lang="en-US" sz="3600" cap="all" dirty="0" smtClean="0">
                <a:latin typeface="DINCond-Regular" pitchFamily="50" charset="0"/>
              </a:rPr>
              <a:t>.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 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IT'S </a:t>
            </a:r>
            <a:r>
              <a:rPr lang="en-US" sz="3600" u="sng" cap="all" dirty="0">
                <a:latin typeface="DINCond-Regular" pitchFamily="50" charset="0"/>
              </a:rPr>
              <a:t>INTENDED</a:t>
            </a:r>
            <a:r>
              <a:rPr lang="en-US" sz="3600" cap="all" dirty="0">
                <a:latin typeface="DINCond-Regular" pitchFamily="50" charset="0"/>
              </a:rPr>
              <a:t> FOR </a:t>
            </a:r>
            <a:r>
              <a:rPr lang="en-US" sz="3600" cap="all" dirty="0">
                <a:solidFill>
                  <a:srgbClr val="FF0000"/>
                </a:solidFill>
                <a:latin typeface="DINCond-Regular" pitchFamily="50" charset="0"/>
              </a:rPr>
              <a:t>ARTISTS</a:t>
            </a:r>
            <a:r>
              <a:rPr lang="en-US" sz="3600" cap="all" dirty="0">
                <a:latin typeface="DINCond-Regular" pitchFamily="50" charset="0"/>
              </a:rPr>
              <a:t>, </a:t>
            </a:r>
            <a:r>
              <a:rPr lang="en-US" sz="3600" cap="all" dirty="0">
                <a:solidFill>
                  <a:srgbClr val="7030A0"/>
                </a:solidFill>
                <a:latin typeface="DINCond-Regular" pitchFamily="50" charset="0"/>
              </a:rPr>
              <a:t>DESIGNERS</a:t>
            </a:r>
            <a:r>
              <a:rPr lang="en-US" sz="3600" cap="all" dirty="0">
                <a:latin typeface="DINCond-Regular" pitchFamily="50" charset="0"/>
              </a:rPr>
              <a:t>, </a:t>
            </a:r>
            <a:r>
              <a:rPr lang="en-US" sz="3600" cap="all" dirty="0">
                <a:solidFill>
                  <a:srgbClr val="FF0066"/>
                </a:solidFill>
                <a:latin typeface="DINCond-Regular" pitchFamily="50" charset="0"/>
              </a:rPr>
              <a:t>HOBBYISTS</a:t>
            </a:r>
            <a:r>
              <a:rPr lang="en-US" sz="3600" cap="all" dirty="0">
                <a:latin typeface="DINCond-Regular" pitchFamily="50" charset="0"/>
              </a:rPr>
              <a:t> AND </a:t>
            </a:r>
            <a:r>
              <a:rPr lang="en-US" sz="3600" u="sng" cap="all" dirty="0">
                <a:latin typeface="DINCond-Regular" pitchFamily="50" charset="0"/>
              </a:rPr>
              <a:t>ANYONE</a:t>
            </a:r>
            <a:r>
              <a:rPr lang="en-US" sz="3600" cap="all" dirty="0">
                <a:latin typeface="DINCond-Regular" pitchFamily="50" charset="0"/>
              </a:rPr>
              <a:t> INTERESTED IN CREATING </a:t>
            </a:r>
            <a:r>
              <a:rPr lang="en-US" sz="3600" cap="all" dirty="0">
                <a:solidFill>
                  <a:schemeClr val="accent6">
                    <a:lumMod val="75000"/>
                  </a:schemeClr>
                </a:solidFill>
                <a:latin typeface="DINCond-Regular" pitchFamily="50" charset="0"/>
              </a:rPr>
              <a:t>INTERACTIVE OBJECTS OR ENVIRONMENTS</a:t>
            </a:r>
            <a:r>
              <a:rPr lang="en-US" sz="3600" cap="all" dirty="0">
                <a:latin typeface="DINCond-Regular" pitchFamily="50" charset="0"/>
              </a:rPr>
              <a:t>.</a:t>
            </a:r>
            <a:endParaRPr lang="fr-FR" sz="3600" dirty="0">
              <a:latin typeface="DINCond-Regular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que é um Arduino?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1379500"/>
            <a:ext cx="1219200" cy="1508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3900" cap="all" dirty="0" smtClean="0">
                <a:latin typeface="Baskerville Old Face" panose="02020602080505020303" pitchFamily="18" charset="0"/>
              </a:rPr>
              <a:t>“</a:t>
            </a:r>
            <a:endParaRPr lang="fr-FR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83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60090" y="1850922"/>
            <a:ext cx="6622026" cy="41959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latin typeface="DINCond-Regular" pitchFamily="50" charset="0"/>
              </a:rPr>
              <a:t>ARDUINO IS AN </a:t>
            </a:r>
            <a:r>
              <a:rPr lang="en-US" sz="3600" cap="all" dirty="0">
                <a:solidFill>
                  <a:schemeClr val="tx2"/>
                </a:solidFill>
                <a:latin typeface="DINCond-Regular" pitchFamily="50" charset="0"/>
              </a:rPr>
              <a:t>OPEN-SOURCE ELECTRONICS </a:t>
            </a:r>
            <a:r>
              <a:rPr lang="en-US" sz="3600" cap="all" dirty="0">
                <a:solidFill>
                  <a:srgbClr val="FFC000"/>
                </a:solidFill>
                <a:latin typeface="DINCond-Regular" pitchFamily="50" charset="0"/>
              </a:rPr>
              <a:t>PROTOTYPING</a:t>
            </a:r>
            <a:r>
              <a:rPr lang="en-US" sz="3600" cap="all" dirty="0">
                <a:latin typeface="DINCond-Regular" pitchFamily="50" charset="0"/>
              </a:rPr>
              <a:t> PLATFORM BASED ON FLEXIBLE, </a:t>
            </a:r>
            <a:r>
              <a:rPr lang="en-US" sz="3600" cap="all" dirty="0">
                <a:solidFill>
                  <a:srgbClr val="00B050"/>
                </a:solidFill>
                <a:latin typeface="DINCond-Regular" pitchFamily="50" charset="0"/>
              </a:rPr>
              <a:t>EASY-TO-USE HARDWARE AND SOFTWARE</a:t>
            </a:r>
            <a:r>
              <a:rPr lang="en-US" sz="3600" cap="all" dirty="0" smtClean="0">
                <a:latin typeface="DINCond-Regular" pitchFamily="50" charset="0"/>
              </a:rPr>
              <a:t>.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 </a:t>
            </a:r>
          </a:p>
          <a:p>
            <a:pPr marL="0" indent="0">
              <a:buNone/>
            </a:pPr>
            <a:r>
              <a:rPr lang="en-US" sz="3600" cap="all" dirty="0" smtClean="0">
                <a:latin typeface="DINCond-Regular" pitchFamily="50" charset="0"/>
              </a:rPr>
              <a:t>IT'S </a:t>
            </a:r>
            <a:r>
              <a:rPr lang="en-US" sz="3600" u="sng" cap="all" dirty="0">
                <a:latin typeface="DINCond-Regular" pitchFamily="50" charset="0"/>
              </a:rPr>
              <a:t>INTENDED</a:t>
            </a:r>
            <a:r>
              <a:rPr lang="en-US" sz="3600" cap="all" dirty="0">
                <a:latin typeface="DINCond-Regular" pitchFamily="50" charset="0"/>
              </a:rPr>
              <a:t> FOR </a:t>
            </a:r>
            <a:r>
              <a:rPr lang="en-US" sz="3600" cap="all" dirty="0">
                <a:solidFill>
                  <a:srgbClr val="FF0000"/>
                </a:solidFill>
                <a:latin typeface="DINCond-Regular" pitchFamily="50" charset="0"/>
              </a:rPr>
              <a:t>ARTISTS</a:t>
            </a:r>
            <a:r>
              <a:rPr lang="en-US" sz="3600" cap="all" dirty="0">
                <a:latin typeface="DINCond-Regular" pitchFamily="50" charset="0"/>
              </a:rPr>
              <a:t>, </a:t>
            </a:r>
            <a:r>
              <a:rPr lang="en-US" sz="3600" cap="all" dirty="0">
                <a:solidFill>
                  <a:srgbClr val="7030A0"/>
                </a:solidFill>
                <a:latin typeface="DINCond-Regular" pitchFamily="50" charset="0"/>
              </a:rPr>
              <a:t>DESIGNERS</a:t>
            </a:r>
            <a:r>
              <a:rPr lang="en-US" sz="3600" cap="all" dirty="0">
                <a:latin typeface="DINCond-Regular" pitchFamily="50" charset="0"/>
              </a:rPr>
              <a:t>, </a:t>
            </a:r>
            <a:r>
              <a:rPr lang="en-US" sz="3600" cap="all" dirty="0">
                <a:solidFill>
                  <a:srgbClr val="FF0066"/>
                </a:solidFill>
                <a:latin typeface="DINCond-Regular" pitchFamily="50" charset="0"/>
              </a:rPr>
              <a:t>HOBBYISTS</a:t>
            </a:r>
            <a:r>
              <a:rPr lang="en-US" sz="3600" cap="all" dirty="0">
                <a:latin typeface="DINCond-Regular" pitchFamily="50" charset="0"/>
              </a:rPr>
              <a:t> AND </a:t>
            </a:r>
            <a:r>
              <a:rPr lang="en-US" sz="3600" u="sng" cap="all" dirty="0">
                <a:latin typeface="DINCond-Regular" pitchFamily="50" charset="0"/>
              </a:rPr>
              <a:t>ANYONE</a:t>
            </a:r>
            <a:r>
              <a:rPr lang="en-US" sz="3600" cap="all" dirty="0">
                <a:latin typeface="DINCond-Regular" pitchFamily="50" charset="0"/>
              </a:rPr>
              <a:t> INTERESTED IN CREATING </a:t>
            </a:r>
            <a:r>
              <a:rPr lang="en-US" sz="3600" cap="all" dirty="0">
                <a:solidFill>
                  <a:schemeClr val="accent6">
                    <a:lumMod val="75000"/>
                  </a:schemeClr>
                </a:solidFill>
                <a:latin typeface="DINCond-Regular" pitchFamily="50" charset="0"/>
              </a:rPr>
              <a:t>INTERACTIVE OBJECTS OR ENVIRONMENTS</a:t>
            </a:r>
            <a:r>
              <a:rPr lang="en-US" sz="3600" cap="all" dirty="0">
                <a:latin typeface="DINCond-Regular" pitchFamily="50" charset="0"/>
              </a:rPr>
              <a:t>.</a:t>
            </a:r>
            <a:endParaRPr lang="fr-FR" sz="3600" dirty="0">
              <a:latin typeface="DINCond-Regular" pitchFamily="50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que é um Arduino?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1379500"/>
            <a:ext cx="1219200" cy="1508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3900" cap="all" dirty="0" smtClean="0">
                <a:latin typeface="Baskerville Old Face" panose="02020602080505020303" pitchFamily="18" charset="0"/>
              </a:rPr>
              <a:t>“</a:t>
            </a:r>
            <a:endParaRPr lang="fr-FR" sz="2800" dirty="0">
              <a:latin typeface="Baskerville Old Face" panose="02020602080505020303" pitchFamily="18" charset="0"/>
            </a:endParaRPr>
          </a:p>
        </p:txBody>
      </p:sp>
      <p:pic>
        <p:nvPicPr>
          <p:cNvPr id="3074" name="Picture 2" descr="http://travistation.files.wordpress.com/2012/04/young-man-thumbs-up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4" b="97179" l="7333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68" y="1804352"/>
            <a:ext cx="4896464" cy="520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1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Videos!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0902" y="3148058"/>
            <a:ext cx="7939503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2800" dirty="0" smtClean="0">
                <a:latin typeface="DINCond-RegularAlternate"/>
                <a:cs typeface="DINCond-RegularAlternate"/>
                <a:hlinkClick r:id="rId2"/>
              </a:rPr>
              <a:t>O que dá pra fazer com o </a:t>
            </a:r>
            <a:r>
              <a:rPr lang="pt-BR" sz="2800" dirty="0" err="1" smtClean="0">
                <a:latin typeface="DINCond-RegularAlternate"/>
                <a:cs typeface="DINCond-RegularAlternate"/>
                <a:hlinkClick r:id="rId2"/>
              </a:rPr>
              <a:t>Arduino</a:t>
            </a:r>
            <a:r>
              <a:rPr lang="pt-BR" sz="2800" dirty="0" smtClean="0">
                <a:latin typeface="DINCond-RegularAlternate"/>
                <a:cs typeface="DINCond-RegularAlternate"/>
                <a:hlinkClick r:id="rId2"/>
              </a:rPr>
              <a:t>?</a:t>
            </a:r>
            <a:endParaRPr lang="en-US" sz="2800" dirty="0">
              <a:latin typeface="DINCond-RegularAlternate"/>
              <a:cs typeface="DINCond-Regular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2478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Descomplicando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hardware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32366" cy="50169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>
                <a:latin typeface="DINCond-RegularAlternate"/>
                <a:cs typeface="DINCond-RegularAlternate"/>
              </a:rPr>
              <a:t>Vamos entender um pouco melhor o que a gente tá vendo nessa placa aqui do lado?</a:t>
            </a:r>
            <a:endParaRPr lang="en-US" dirty="0">
              <a:latin typeface="DINCond-RegularAlternate"/>
              <a:cs typeface="DINCond-RegularAlternate"/>
            </a:endParaRPr>
          </a:p>
        </p:txBody>
      </p:sp>
      <p:pic>
        <p:nvPicPr>
          <p:cNvPr id="11266" name="Picture 2" descr="http://arduino.cc/en/uploads/Main/ArduinoUnoSmd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31409" y="2023699"/>
            <a:ext cx="5521154" cy="39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32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Descomplicando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hardware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11266" name="Picture 2" descr="http://arduino.cc/en/uploads/Main/ArduinoUnoSmd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31409" y="2023699"/>
            <a:ext cx="5521154" cy="39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41110" y="3716594"/>
            <a:ext cx="731520" cy="2834640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/>
          <a:p>
            <a:r>
              <a:rPr lang="fr-FR" dirty="0" err="1" smtClean="0"/>
              <a:t>Ler</a:t>
            </a:r>
            <a:r>
              <a:rPr lang="fr-FR" dirty="0" smtClean="0"/>
              <a:t>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nível</a:t>
            </a:r>
            <a:r>
              <a:rPr lang="fr-FR" dirty="0" smtClean="0"/>
              <a:t> de </a:t>
            </a:r>
            <a:r>
              <a:rPr lang="fr-FR" dirty="0" err="1" smtClean="0"/>
              <a:t>tensão</a:t>
            </a:r>
            <a:r>
              <a:rPr lang="fr-FR" dirty="0" smtClean="0"/>
              <a:t> digital (</a:t>
            </a:r>
            <a:r>
              <a:rPr lang="fr-FR" dirty="0" err="1" smtClean="0"/>
              <a:t>e.g</a:t>
            </a:r>
            <a:r>
              <a:rPr lang="fr-FR" dirty="0" smtClean="0"/>
              <a:t>. 0 ou 5V)</a:t>
            </a:r>
          </a:p>
          <a:p>
            <a:r>
              <a:rPr lang="fr-FR" dirty="0" err="1" smtClean="0"/>
              <a:t>Aplicar</a:t>
            </a:r>
            <a:r>
              <a:rPr lang="fr-FR" dirty="0" smtClean="0"/>
              <a:t>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nível</a:t>
            </a:r>
            <a:r>
              <a:rPr lang="fr-FR" dirty="0" smtClean="0"/>
              <a:t> de </a:t>
            </a:r>
            <a:r>
              <a:rPr lang="fr-FR" dirty="0" err="1" smtClean="0"/>
              <a:t>tensão</a:t>
            </a:r>
            <a:r>
              <a:rPr lang="fr-FR" dirty="0" smtClean="0"/>
              <a:t> digital</a:t>
            </a:r>
          </a:p>
          <a:p>
            <a:r>
              <a:rPr lang="fr-FR" dirty="0" smtClean="0"/>
              <a:t>Com </a:t>
            </a:r>
            <a:r>
              <a:rPr lang="fr-FR" dirty="0" err="1" smtClean="0"/>
              <a:t>isso</a:t>
            </a:r>
            <a:r>
              <a:rPr lang="fr-FR" dirty="0" smtClean="0"/>
              <a:t> </a:t>
            </a:r>
            <a:r>
              <a:rPr lang="fr-FR" dirty="0" err="1" smtClean="0"/>
              <a:t>dá</a:t>
            </a:r>
            <a:r>
              <a:rPr lang="fr-FR" dirty="0" smtClean="0"/>
              <a:t> </a:t>
            </a:r>
            <a:r>
              <a:rPr lang="fr-FR" dirty="0" err="1" smtClean="0"/>
              <a:t>pra</a:t>
            </a:r>
            <a:r>
              <a:rPr lang="fr-FR" dirty="0" smtClean="0"/>
              <a:t> </a:t>
            </a:r>
            <a:r>
              <a:rPr lang="fr-FR" dirty="0" err="1" smtClean="0"/>
              <a:t>ligar</a:t>
            </a:r>
            <a:r>
              <a:rPr lang="fr-FR" dirty="0" smtClean="0"/>
              <a:t> ou </a:t>
            </a:r>
            <a:r>
              <a:rPr lang="fr-FR" dirty="0" err="1" smtClean="0"/>
              <a:t>desligar</a:t>
            </a:r>
            <a:r>
              <a:rPr lang="fr-FR" dirty="0" smtClean="0"/>
              <a:t> </a:t>
            </a:r>
            <a:r>
              <a:rPr lang="fr-FR" dirty="0" err="1" smtClean="0"/>
              <a:t>uma</a:t>
            </a:r>
            <a:r>
              <a:rPr lang="fr-FR" dirty="0" smtClean="0"/>
              <a:t> </a:t>
            </a:r>
            <a:r>
              <a:rPr lang="fr-FR" dirty="0" err="1" smtClean="0"/>
              <a:t>lâmpada</a:t>
            </a:r>
            <a:r>
              <a:rPr lang="fr-FR" dirty="0" smtClean="0"/>
              <a:t>, ou ver se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botão</a:t>
            </a:r>
            <a:r>
              <a:rPr lang="fr-FR" dirty="0" smtClean="0"/>
              <a:t> </a:t>
            </a:r>
            <a:r>
              <a:rPr lang="fr-FR" dirty="0" err="1" smtClean="0"/>
              <a:t>tá</a:t>
            </a:r>
            <a:r>
              <a:rPr lang="fr-FR" dirty="0" smtClean="0"/>
              <a:t> </a:t>
            </a:r>
            <a:r>
              <a:rPr lang="fr-FR" dirty="0" err="1" smtClean="0"/>
              <a:t>pressionado</a:t>
            </a:r>
            <a:r>
              <a:rPr lang="fr-FR" dirty="0" smtClean="0"/>
              <a:t> ou </a:t>
            </a:r>
            <a:r>
              <a:rPr lang="fr-FR" dirty="0" err="1" smtClean="0"/>
              <a:t>não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6" name="Content Placeholder 9"/>
          <p:cNvSpPr>
            <a:spLocks noGrp="1"/>
          </p:cNvSpPr>
          <p:nvPr>
            <p:ph sz="half" idx="2"/>
          </p:nvPr>
        </p:nvSpPr>
        <p:spPr>
          <a:xfrm>
            <a:off x="457200" y="1387475"/>
            <a:ext cx="4040188" cy="593725"/>
          </a:xfrm>
        </p:spPr>
        <p:txBody>
          <a:bodyPr/>
          <a:lstStyle/>
          <a:p>
            <a:pPr marL="0" indent="0">
              <a:buNone/>
            </a:pPr>
            <a:r>
              <a:rPr lang="fr-FR" b="1" dirty="0" err="1" smtClean="0"/>
              <a:t>Entrada</a:t>
            </a:r>
            <a:r>
              <a:rPr lang="fr-FR" b="1" dirty="0" smtClean="0"/>
              <a:t>/</a:t>
            </a:r>
            <a:r>
              <a:rPr lang="fr-FR" b="1" dirty="0" err="1" smtClean="0"/>
              <a:t>Saída</a:t>
            </a:r>
            <a:r>
              <a:rPr lang="fr-FR" b="1" dirty="0" smtClean="0"/>
              <a:t> Digital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722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Descomplicando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hardware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11266" name="Picture 2" descr="http://arduino.cc/en/uploads/Main/ArduinoUnoSmd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31409" y="2023699"/>
            <a:ext cx="5521154" cy="39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58651" y="3716594"/>
            <a:ext cx="731520" cy="2834640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165600" cy="3951288"/>
          </a:xfrm>
        </p:spPr>
        <p:txBody>
          <a:bodyPr>
            <a:normAutofit/>
          </a:bodyPr>
          <a:lstStyle/>
          <a:p>
            <a:r>
              <a:rPr lang="fr-FR" dirty="0" err="1" smtClean="0"/>
              <a:t>Aplicar</a:t>
            </a:r>
            <a:r>
              <a:rPr lang="fr-FR" dirty="0" smtClean="0"/>
              <a:t>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sinal</a:t>
            </a:r>
            <a:r>
              <a:rPr lang="fr-FR" dirty="0" smtClean="0"/>
              <a:t> que </a:t>
            </a:r>
            <a:r>
              <a:rPr lang="fr-FR" dirty="0" err="1" smtClean="0"/>
              <a:t>emula</a:t>
            </a:r>
            <a:r>
              <a:rPr lang="fr-FR" dirty="0" smtClean="0"/>
              <a:t>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nível</a:t>
            </a:r>
            <a:r>
              <a:rPr lang="fr-FR" dirty="0" smtClean="0"/>
              <a:t> de </a:t>
            </a:r>
            <a:r>
              <a:rPr lang="fr-FR" dirty="0" err="1" smtClean="0"/>
              <a:t>tensão</a:t>
            </a:r>
            <a:r>
              <a:rPr lang="fr-FR" dirty="0" smtClean="0"/>
              <a:t> </a:t>
            </a:r>
            <a:r>
              <a:rPr lang="fr-FR" dirty="0" err="1" smtClean="0"/>
              <a:t>analógico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(</a:t>
            </a:r>
            <a:r>
              <a:rPr lang="fr-FR" dirty="0" err="1" smtClean="0"/>
              <a:t>e.g</a:t>
            </a:r>
            <a:r>
              <a:rPr lang="fr-FR" dirty="0" smtClean="0"/>
              <a:t>. </a:t>
            </a:r>
            <a:r>
              <a:rPr lang="fr-FR" dirty="0" err="1" smtClean="0"/>
              <a:t>infinitos</a:t>
            </a:r>
            <a:r>
              <a:rPr lang="fr-FR" dirty="0" smtClean="0"/>
              <a:t> </a:t>
            </a:r>
            <a:r>
              <a:rPr lang="fr-FR" dirty="0" err="1" smtClean="0"/>
              <a:t>valores</a:t>
            </a:r>
            <a:r>
              <a:rPr lang="fr-FR" dirty="0" smtClean="0"/>
              <a:t> entre 0 e 5V)</a:t>
            </a:r>
          </a:p>
          <a:p>
            <a:r>
              <a:rPr lang="fr-FR" dirty="0" smtClean="0"/>
              <a:t>Com </a:t>
            </a:r>
            <a:r>
              <a:rPr lang="fr-FR" dirty="0" err="1" smtClean="0"/>
              <a:t>isso</a:t>
            </a:r>
            <a:r>
              <a:rPr lang="fr-FR" dirty="0" smtClean="0"/>
              <a:t> </a:t>
            </a:r>
            <a:r>
              <a:rPr lang="fr-FR" dirty="0" err="1" smtClean="0"/>
              <a:t>dá</a:t>
            </a:r>
            <a:r>
              <a:rPr lang="fr-FR" dirty="0" smtClean="0"/>
              <a:t> </a:t>
            </a:r>
            <a:r>
              <a:rPr lang="fr-FR" dirty="0" err="1" smtClean="0"/>
              <a:t>pra</a:t>
            </a:r>
            <a:r>
              <a:rPr lang="fr-FR" dirty="0" smtClean="0"/>
              <a:t> </a:t>
            </a:r>
            <a:r>
              <a:rPr lang="fr-FR" dirty="0" err="1" smtClean="0"/>
              <a:t>fazer</a:t>
            </a:r>
            <a:r>
              <a:rPr lang="fr-FR" dirty="0" smtClean="0"/>
              <a:t>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i="1" dirty="0" err="1" smtClean="0"/>
              <a:t>dimmer</a:t>
            </a:r>
            <a:r>
              <a:rPr lang="fr-FR" dirty="0" smtClean="0"/>
              <a:t> ou </a:t>
            </a:r>
            <a:r>
              <a:rPr lang="fr-FR" dirty="0" err="1" smtClean="0"/>
              <a:t>controlar</a:t>
            </a:r>
            <a:r>
              <a:rPr lang="fr-FR" dirty="0" smtClean="0"/>
              <a:t> a </a:t>
            </a:r>
            <a:r>
              <a:rPr lang="fr-FR" dirty="0" err="1" smtClean="0"/>
              <a:t>velocidade</a:t>
            </a:r>
            <a:r>
              <a:rPr lang="fr-FR" dirty="0" smtClean="0"/>
              <a:t> de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motor</a:t>
            </a: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6" name="Content Placeholder 9"/>
          <p:cNvSpPr>
            <a:spLocks noGrp="1"/>
          </p:cNvSpPr>
          <p:nvPr>
            <p:ph sz="half" idx="2"/>
          </p:nvPr>
        </p:nvSpPr>
        <p:spPr>
          <a:xfrm>
            <a:off x="457200" y="1387475"/>
            <a:ext cx="4040188" cy="593725"/>
          </a:xfrm>
        </p:spPr>
        <p:txBody>
          <a:bodyPr/>
          <a:lstStyle/>
          <a:p>
            <a:pPr marL="0" indent="0">
              <a:buNone/>
            </a:pPr>
            <a:r>
              <a:rPr lang="fr-FR" b="1" dirty="0" err="1" smtClean="0"/>
              <a:t>Saídas</a:t>
            </a:r>
            <a:r>
              <a:rPr lang="fr-FR" b="1" dirty="0" smtClean="0"/>
              <a:t> PWM (~)</a:t>
            </a: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8158651" y="4047924"/>
            <a:ext cx="731520" cy="562176"/>
          </a:xfrm>
          <a:prstGeom prst="rect">
            <a:avLst/>
          </a:prstGeom>
          <a:noFill/>
          <a:ln w="38100">
            <a:solidFill>
              <a:srgbClr val="FFFF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8158651" y="5133914"/>
            <a:ext cx="731520" cy="365186"/>
          </a:xfrm>
          <a:prstGeom prst="rect">
            <a:avLst/>
          </a:prstGeom>
          <a:noFill/>
          <a:ln w="38100">
            <a:solidFill>
              <a:srgbClr val="FFFF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8158651" y="5646580"/>
            <a:ext cx="731520" cy="233520"/>
          </a:xfrm>
          <a:prstGeom prst="rect">
            <a:avLst/>
          </a:prstGeom>
          <a:noFill/>
          <a:ln w="38100">
            <a:solidFill>
              <a:srgbClr val="FFFF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7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Overdrive?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260" y="1361640"/>
            <a:ext cx="5037901" cy="511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Todo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mundo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nasce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um inventor. </a:t>
            </a:r>
            <a:endParaRPr lang="en-US" sz="3200" dirty="0" smtClean="0">
              <a:latin typeface="DINCond-Regular" pitchFamily="50" charset="0"/>
              <a:cs typeface="DINCond-RegularAlternate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DINCond-Regular" pitchFamily="50" charset="0"/>
              <a:cs typeface="DINCond-RegularAlternate"/>
            </a:endParaRPr>
          </a:p>
          <a:p>
            <a:pPr>
              <a:lnSpc>
                <a:spcPct val="120000"/>
              </a:lnSpc>
            </a:pPr>
            <a:r>
              <a:rPr lang="en-US" sz="3200" dirty="0" smtClean="0">
                <a:latin typeface="DINCond-Regular" pitchFamily="50" charset="0"/>
                <a:cs typeface="DINCond-RegularAlternate"/>
              </a:rPr>
              <a:t>O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problema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é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que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,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quando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a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gente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cresce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, a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sociedade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nos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faz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achar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que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tudo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é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difícil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e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coisa</a:t>
            </a:r>
            <a:r>
              <a:rPr lang="en-US" sz="3200" dirty="0" smtClean="0">
                <a:latin typeface="DINCond-Regular" pitchFamily="50" charset="0"/>
                <a:cs typeface="DINCond-RegularAlternate"/>
              </a:rPr>
              <a:t> de </a:t>
            </a:r>
            <a:r>
              <a:rPr lang="en-US" sz="3200" dirty="0" err="1" smtClean="0">
                <a:latin typeface="DINCond-Regular" pitchFamily="50" charset="0"/>
                <a:cs typeface="DINCond-RegularAlternate"/>
              </a:rPr>
              <a:t>gênio</a:t>
            </a:r>
            <a:r>
              <a:rPr lang="en-US" sz="3200" dirty="0">
                <a:latin typeface="DINCond-Regular" pitchFamily="50" charset="0"/>
                <a:cs typeface="DINCond-RegularAlternate"/>
              </a:rPr>
              <a:t>!</a:t>
            </a:r>
            <a:endParaRPr lang="en-US" sz="3200" dirty="0" smtClean="0">
              <a:latin typeface="DINCond-Regular" pitchFamily="50" charset="0"/>
              <a:cs typeface="DINCond-RegularAlternate"/>
            </a:endParaRPr>
          </a:p>
          <a:p>
            <a:pPr>
              <a:lnSpc>
                <a:spcPct val="120000"/>
              </a:lnSpc>
            </a:pPr>
            <a:endParaRPr lang="en-US" sz="3200" dirty="0" smtClean="0">
              <a:latin typeface="DINCond-Regular" pitchFamily="50" charset="0"/>
              <a:cs typeface="DINCond-RegularAlternate"/>
            </a:endParaRPr>
          </a:p>
          <a:p>
            <a:pPr>
              <a:lnSpc>
                <a:spcPct val="120000"/>
              </a:lnSpc>
            </a:pPr>
            <a:endParaRPr lang="en-US" sz="3200" dirty="0">
              <a:latin typeface="DINCond-Regular" pitchFamily="50" charset="0"/>
              <a:cs typeface="DINCond-RegularAlternate"/>
            </a:endParaRPr>
          </a:p>
          <a:p>
            <a:pPr algn="ctr">
              <a:lnSpc>
                <a:spcPct val="120000"/>
              </a:lnSpc>
            </a:pPr>
            <a:r>
              <a:rPr lang="en-US" sz="2800" dirty="0" err="1" smtClean="0">
                <a:latin typeface="DINCond-Regular" pitchFamily="50" charset="0"/>
                <a:cs typeface="DINCond-RegularAlternate"/>
              </a:rPr>
              <a:t>Você</a:t>
            </a:r>
            <a:r>
              <a:rPr lang="en-US" sz="28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800" dirty="0" smtClean="0">
                <a:latin typeface="DINCond-Regular" pitchFamily="50" charset="0"/>
                <a:cs typeface="DINCond-RegularAlternate"/>
              </a:rPr>
              <a:t>é </a:t>
            </a:r>
            <a:r>
              <a:rPr lang="en-US" sz="2800" dirty="0" err="1" smtClean="0">
                <a:latin typeface="DINCond-Regular" pitchFamily="50" charset="0"/>
                <a:cs typeface="DINCond-RegularAlternate"/>
              </a:rPr>
              <a:t>curioso</a:t>
            </a:r>
            <a:r>
              <a:rPr lang="en-US" sz="2800" dirty="0" smtClean="0">
                <a:latin typeface="DINCond-Regular" pitchFamily="50" charset="0"/>
                <a:cs typeface="DINCond-RegularAlternate"/>
              </a:rPr>
              <a:t>? </a:t>
            </a:r>
            <a:r>
              <a:rPr lang="en-US" sz="2800" dirty="0" err="1" smtClean="0">
                <a:latin typeface="DINCond-Regular" pitchFamily="50" charset="0"/>
                <a:cs typeface="DINCond-RegularAlternate"/>
              </a:rPr>
              <a:t>Criativo</a:t>
            </a:r>
            <a:r>
              <a:rPr lang="en-US" sz="2800" dirty="0" smtClean="0">
                <a:latin typeface="DINCond-Regular" pitchFamily="50" charset="0"/>
                <a:cs typeface="DINCond-RegularAlternate"/>
              </a:rPr>
              <a:t>? Cola </a:t>
            </a:r>
            <a:r>
              <a:rPr lang="en-US" sz="2800" dirty="0" err="1" smtClean="0">
                <a:latin typeface="DINCond-Regular" pitchFamily="50" charset="0"/>
                <a:cs typeface="DINCond-RegularAlternate"/>
              </a:rPr>
              <a:t>na</a:t>
            </a:r>
            <a:r>
              <a:rPr lang="en-US" sz="2800" dirty="0" smtClean="0">
                <a:latin typeface="DINCond-Regular" pitchFamily="50" charset="0"/>
                <a:cs typeface="DINCond-RegularAlternate"/>
              </a:rPr>
              <a:t> </a:t>
            </a:r>
            <a:r>
              <a:rPr lang="en-US" sz="2800" dirty="0" err="1" smtClean="0">
                <a:latin typeface="DINCond-Regular" pitchFamily="50" charset="0"/>
                <a:cs typeface="DINCond-RegularAlternate"/>
              </a:rPr>
              <a:t>gente</a:t>
            </a:r>
            <a:r>
              <a:rPr lang="en-US" sz="2800" dirty="0" smtClean="0">
                <a:latin typeface="DINCond-Regular" pitchFamily="50" charset="0"/>
                <a:cs typeface="DINCond-RegularAlternate"/>
              </a:rPr>
              <a:t>!</a:t>
            </a:r>
          </a:p>
          <a:p>
            <a:pPr algn="ctr">
              <a:lnSpc>
                <a:spcPct val="120000"/>
              </a:lnSpc>
            </a:pPr>
            <a:r>
              <a:rPr lang="en-US" sz="3200" dirty="0" smtClean="0">
                <a:latin typeface="DINCond-Regular" pitchFamily="50" charset="0"/>
                <a:cs typeface="DINCond-RegularAlternate"/>
              </a:rPr>
              <a:t>www.overdriveeletronica.com.br</a:t>
            </a:r>
            <a:endParaRPr lang="en-US" sz="3200" dirty="0">
              <a:latin typeface="DINCond-Regular" pitchFamily="50" charset="0"/>
              <a:cs typeface="DINCond-RegularAlternat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82" y="562550"/>
            <a:ext cx="3182118" cy="3386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37" y="3644260"/>
            <a:ext cx="2684208" cy="26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Descomplicando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hardware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11266" name="Picture 2" descr="http://arduino.cc/en/uploads/Main/ArduinoUnoSmd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31409" y="2023699"/>
            <a:ext cx="5521154" cy="39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58651" y="3716594"/>
            <a:ext cx="731520" cy="2834640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199" y="2174874"/>
            <a:ext cx="4531355" cy="4560209"/>
          </a:xfrm>
        </p:spPr>
        <p:txBody>
          <a:bodyPr>
            <a:normAutofit/>
          </a:bodyPr>
          <a:lstStyle/>
          <a:p>
            <a:r>
              <a:rPr lang="fr-FR" dirty="0" err="1" smtClean="0"/>
              <a:t>Enviar</a:t>
            </a:r>
            <a:r>
              <a:rPr lang="fr-FR" dirty="0" smtClean="0"/>
              <a:t> </a:t>
            </a:r>
            <a:r>
              <a:rPr lang="fr-FR" dirty="0" err="1" smtClean="0"/>
              <a:t>mensagens</a:t>
            </a:r>
            <a:r>
              <a:rPr lang="fr-FR" dirty="0" smtClean="0"/>
              <a:t> entre o </a:t>
            </a:r>
            <a:r>
              <a:rPr lang="fr-FR" dirty="0" err="1" smtClean="0"/>
              <a:t>Arduino</a:t>
            </a:r>
            <a:r>
              <a:rPr lang="fr-FR" dirty="0" smtClean="0"/>
              <a:t> e </a:t>
            </a:r>
            <a:r>
              <a:rPr lang="fr-FR" dirty="0" err="1" smtClean="0"/>
              <a:t>outro</a:t>
            </a:r>
            <a:r>
              <a:rPr lang="fr-FR" dirty="0" smtClean="0"/>
              <a:t> </a:t>
            </a:r>
            <a:r>
              <a:rPr lang="fr-FR" dirty="0" err="1" smtClean="0"/>
              <a:t>dispositivo</a:t>
            </a:r>
            <a:r>
              <a:rPr lang="fr-FR" dirty="0" smtClean="0"/>
              <a:t> </a:t>
            </a:r>
            <a:r>
              <a:rPr lang="fr-FR" dirty="0" err="1" smtClean="0"/>
              <a:t>com</a:t>
            </a:r>
            <a:r>
              <a:rPr lang="fr-FR" dirty="0" smtClean="0"/>
              <a:t> </a:t>
            </a:r>
            <a:r>
              <a:rPr lang="fr-FR" dirty="0" err="1" smtClean="0"/>
              <a:t>comunicação</a:t>
            </a:r>
            <a:r>
              <a:rPr lang="fr-FR" dirty="0" smtClean="0"/>
              <a:t> serial (</a:t>
            </a:r>
            <a:r>
              <a:rPr lang="fr-FR" dirty="0" err="1" smtClean="0"/>
              <a:t>e.g</a:t>
            </a:r>
            <a:r>
              <a:rPr lang="fr-FR" dirty="0" smtClean="0"/>
              <a:t>. </a:t>
            </a:r>
            <a:r>
              <a:rPr lang="fr-FR" dirty="0" err="1" smtClean="0"/>
              <a:t>seu</a:t>
            </a:r>
            <a:r>
              <a:rPr lang="fr-FR" dirty="0" smtClean="0"/>
              <a:t> PC, </a:t>
            </a:r>
            <a:r>
              <a:rPr lang="fr-FR" dirty="0" err="1" smtClean="0"/>
              <a:t>outro</a:t>
            </a:r>
            <a:r>
              <a:rPr lang="fr-FR" dirty="0" smtClean="0"/>
              <a:t> </a:t>
            </a:r>
            <a:r>
              <a:rPr lang="fr-FR" dirty="0" err="1" smtClean="0"/>
              <a:t>Arduino</a:t>
            </a:r>
            <a:r>
              <a:rPr lang="fr-FR" dirty="0" smtClean="0"/>
              <a:t>)</a:t>
            </a:r>
          </a:p>
          <a:p>
            <a:r>
              <a:rPr lang="fr-FR" dirty="0" smtClean="0"/>
              <a:t>Com </a:t>
            </a:r>
            <a:r>
              <a:rPr lang="fr-FR" dirty="0" err="1" smtClean="0"/>
              <a:t>isso</a:t>
            </a:r>
            <a:r>
              <a:rPr lang="fr-FR" dirty="0" smtClean="0"/>
              <a:t> </a:t>
            </a:r>
            <a:r>
              <a:rPr lang="fr-FR" dirty="0" err="1" smtClean="0"/>
              <a:t>você</a:t>
            </a:r>
            <a:r>
              <a:rPr lang="fr-FR" dirty="0" smtClean="0"/>
              <a:t> </a:t>
            </a:r>
            <a:r>
              <a:rPr lang="fr-FR" dirty="0" err="1" smtClean="0"/>
              <a:t>consegue</a:t>
            </a:r>
            <a:r>
              <a:rPr lang="fr-FR" dirty="0" smtClean="0"/>
              <a:t> </a:t>
            </a:r>
            <a:r>
              <a:rPr lang="fr-FR" dirty="0" err="1" smtClean="0"/>
              <a:t>ler</a:t>
            </a:r>
            <a:r>
              <a:rPr lang="fr-FR" dirty="0" smtClean="0"/>
              <a:t> </a:t>
            </a:r>
            <a:r>
              <a:rPr lang="fr-FR" dirty="0" err="1" smtClean="0"/>
              <a:t>dados</a:t>
            </a:r>
            <a:r>
              <a:rPr lang="fr-FR" dirty="0" smtClean="0"/>
              <a:t> de </a:t>
            </a:r>
            <a:r>
              <a:rPr lang="fr-FR" dirty="0" err="1" smtClean="0"/>
              <a:t>sensores</a:t>
            </a:r>
            <a:r>
              <a:rPr lang="fr-FR" dirty="0" smtClean="0"/>
              <a:t> que o </a:t>
            </a:r>
            <a:r>
              <a:rPr lang="fr-FR" dirty="0" err="1" smtClean="0"/>
              <a:t>seu</a:t>
            </a:r>
            <a:r>
              <a:rPr lang="fr-FR" dirty="0" smtClean="0"/>
              <a:t> </a:t>
            </a:r>
            <a:r>
              <a:rPr lang="fr-FR" dirty="0" err="1" smtClean="0"/>
              <a:t>Arduino</a:t>
            </a:r>
            <a:r>
              <a:rPr lang="fr-FR" dirty="0" smtClean="0"/>
              <a:t> </a:t>
            </a:r>
            <a:r>
              <a:rPr lang="fr-FR" dirty="0" err="1" smtClean="0"/>
              <a:t>está</a:t>
            </a:r>
            <a:r>
              <a:rPr lang="fr-FR" dirty="0" smtClean="0"/>
              <a:t> </a:t>
            </a:r>
            <a:r>
              <a:rPr lang="fr-FR" dirty="0" err="1" smtClean="0"/>
              <a:t>lendo</a:t>
            </a:r>
            <a:r>
              <a:rPr lang="fr-FR" dirty="0" smtClean="0"/>
              <a:t>, ou </a:t>
            </a:r>
            <a:r>
              <a:rPr lang="fr-FR" dirty="0" err="1" smtClean="0"/>
              <a:t>mandar</a:t>
            </a:r>
            <a:r>
              <a:rPr lang="fr-FR" dirty="0" smtClean="0"/>
              <a:t>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comando</a:t>
            </a:r>
            <a:r>
              <a:rPr lang="fr-FR" dirty="0" smtClean="0"/>
              <a:t> para </a:t>
            </a:r>
            <a:r>
              <a:rPr lang="fr-FR" dirty="0" err="1" smtClean="0"/>
              <a:t>ele</a:t>
            </a:r>
            <a:r>
              <a:rPr lang="fr-FR" dirty="0" smtClean="0"/>
              <a:t> a partir do </a:t>
            </a:r>
            <a:r>
              <a:rPr lang="fr-FR" dirty="0" err="1" smtClean="0"/>
              <a:t>seu</a:t>
            </a:r>
            <a:r>
              <a:rPr lang="fr-FR" dirty="0" smtClean="0"/>
              <a:t> PC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6" name="Content Placeholder 9"/>
          <p:cNvSpPr>
            <a:spLocks noGrp="1"/>
          </p:cNvSpPr>
          <p:nvPr>
            <p:ph sz="half" idx="2"/>
          </p:nvPr>
        </p:nvSpPr>
        <p:spPr>
          <a:xfrm>
            <a:off x="457200" y="1387475"/>
            <a:ext cx="4040188" cy="5937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b="1" dirty="0" err="1" smtClean="0"/>
              <a:t>Comunicação</a:t>
            </a:r>
            <a:r>
              <a:rPr lang="fr-FR" b="1" dirty="0" smtClean="0"/>
              <a:t> Serial (TX/RX)</a:t>
            </a:r>
            <a:endParaRPr lang="fr-FR" b="1" dirty="0"/>
          </a:p>
        </p:txBody>
      </p:sp>
      <p:sp>
        <p:nvSpPr>
          <p:cNvPr id="10" name="Rectangle 9"/>
          <p:cNvSpPr/>
          <p:nvPr/>
        </p:nvSpPr>
        <p:spPr>
          <a:xfrm>
            <a:off x="8158651" y="6035614"/>
            <a:ext cx="731520" cy="365186"/>
          </a:xfrm>
          <a:prstGeom prst="rect">
            <a:avLst/>
          </a:prstGeom>
          <a:noFill/>
          <a:ln w="38100">
            <a:solidFill>
              <a:srgbClr val="FFFF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5400000">
            <a:off x="7314216" y="3466117"/>
            <a:ext cx="611566" cy="381000"/>
          </a:xfrm>
          <a:prstGeom prst="rect">
            <a:avLst/>
          </a:prstGeom>
          <a:noFill/>
          <a:ln w="38100">
            <a:solidFill>
              <a:srgbClr val="FFFF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55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Descomplicando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hardware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11266" name="Picture 2" descr="http://arduino.cc/en/uploads/Main/ArduinoUnoSmd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31409" y="2023699"/>
            <a:ext cx="5521154" cy="39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15949" y="5270500"/>
            <a:ext cx="731520" cy="1130300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199" y="2174874"/>
            <a:ext cx="4531355" cy="4560209"/>
          </a:xfrm>
        </p:spPr>
        <p:txBody>
          <a:bodyPr>
            <a:normAutofit/>
          </a:bodyPr>
          <a:lstStyle/>
          <a:p>
            <a:r>
              <a:rPr lang="fr-FR" dirty="0" err="1" smtClean="0"/>
              <a:t>Ler</a:t>
            </a:r>
            <a:r>
              <a:rPr lang="fr-FR" dirty="0" smtClean="0"/>
              <a:t> </a:t>
            </a:r>
            <a:r>
              <a:rPr lang="fr-FR" dirty="0" err="1" smtClean="0"/>
              <a:t>sinais</a:t>
            </a:r>
            <a:r>
              <a:rPr lang="fr-FR" dirty="0" smtClean="0"/>
              <a:t> </a:t>
            </a:r>
            <a:r>
              <a:rPr lang="fr-FR" dirty="0" err="1" smtClean="0"/>
              <a:t>analógicos</a:t>
            </a:r>
            <a:r>
              <a:rPr lang="fr-FR" dirty="0" smtClean="0"/>
              <a:t>, </a:t>
            </a:r>
            <a:r>
              <a:rPr lang="fr-FR" dirty="0" err="1" smtClean="0"/>
              <a:t>com</a:t>
            </a:r>
            <a:r>
              <a:rPr lang="fr-FR" dirty="0" smtClean="0"/>
              <a:t> a </a:t>
            </a:r>
            <a:r>
              <a:rPr lang="fr-FR" dirty="0" err="1" smtClean="0"/>
              <a:t>restrição</a:t>
            </a:r>
            <a:r>
              <a:rPr lang="fr-FR" dirty="0" smtClean="0"/>
              <a:t> de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número</a:t>
            </a:r>
            <a:r>
              <a:rPr lang="fr-FR" dirty="0" smtClean="0"/>
              <a:t> </a:t>
            </a:r>
            <a:r>
              <a:rPr lang="fr-FR" dirty="0" err="1" smtClean="0"/>
              <a:t>fixo</a:t>
            </a:r>
            <a:r>
              <a:rPr lang="fr-FR" dirty="0" smtClean="0"/>
              <a:t> de </a:t>
            </a:r>
            <a:r>
              <a:rPr lang="fr-FR" dirty="0" err="1" smtClean="0"/>
              <a:t>passos</a:t>
            </a:r>
            <a:r>
              <a:rPr lang="fr-FR" dirty="0" smtClean="0"/>
              <a:t> ou </a:t>
            </a:r>
            <a:r>
              <a:rPr lang="fr-FR" dirty="0" err="1" smtClean="0"/>
              <a:t>intervalos</a:t>
            </a:r>
            <a:r>
              <a:rPr lang="fr-FR" dirty="0" smtClean="0"/>
              <a:t> entre 0 e 5V</a:t>
            </a:r>
          </a:p>
          <a:p>
            <a:r>
              <a:rPr lang="fr-FR" dirty="0" err="1" smtClean="0"/>
              <a:t>Restrição</a:t>
            </a:r>
            <a:r>
              <a:rPr lang="fr-FR" dirty="0" smtClean="0"/>
              <a:t>: </a:t>
            </a:r>
            <a:r>
              <a:rPr lang="fr-FR" dirty="0" err="1" smtClean="0"/>
              <a:t>conversor</a:t>
            </a:r>
            <a:r>
              <a:rPr lang="fr-FR" dirty="0" smtClean="0"/>
              <a:t> </a:t>
            </a:r>
            <a:r>
              <a:rPr lang="fr-FR" dirty="0" err="1" smtClean="0"/>
              <a:t>analógico</a:t>
            </a:r>
            <a:r>
              <a:rPr lang="fr-FR" dirty="0" smtClean="0"/>
              <a:t>-digital (ADC)</a:t>
            </a:r>
          </a:p>
          <a:p>
            <a:r>
              <a:rPr lang="fr-FR" dirty="0" smtClean="0"/>
              <a:t>Com </a:t>
            </a:r>
            <a:r>
              <a:rPr lang="fr-FR" dirty="0" err="1" smtClean="0"/>
              <a:t>isso</a:t>
            </a:r>
            <a:r>
              <a:rPr lang="fr-FR" dirty="0" smtClean="0"/>
              <a:t> </a:t>
            </a:r>
            <a:r>
              <a:rPr lang="fr-FR" dirty="0" err="1" smtClean="0"/>
              <a:t>você</a:t>
            </a:r>
            <a:r>
              <a:rPr lang="fr-FR" dirty="0" smtClean="0"/>
              <a:t> </a:t>
            </a:r>
            <a:r>
              <a:rPr lang="fr-FR" dirty="0" err="1" smtClean="0"/>
              <a:t>consegue</a:t>
            </a:r>
            <a:r>
              <a:rPr lang="fr-FR" dirty="0" smtClean="0"/>
              <a:t> </a:t>
            </a:r>
            <a:r>
              <a:rPr lang="fr-FR" dirty="0" err="1" smtClean="0"/>
              <a:t>ler</a:t>
            </a:r>
            <a:r>
              <a:rPr lang="fr-FR" dirty="0" smtClean="0"/>
              <a:t>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i="1" dirty="0" err="1" smtClean="0"/>
              <a:t>knob</a:t>
            </a:r>
            <a:r>
              <a:rPr lang="fr-FR" dirty="0" smtClean="0"/>
              <a:t> de volume ou </a:t>
            </a:r>
            <a:r>
              <a:rPr lang="fr-FR" dirty="0" err="1" smtClean="0"/>
              <a:t>um</a:t>
            </a:r>
            <a:r>
              <a:rPr lang="fr-FR" dirty="0" smtClean="0"/>
              <a:t> </a:t>
            </a:r>
            <a:r>
              <a:rPr lang="fr-FR" dirty="0" err="1" smtClean="0"/>
              <a:t>sensor</a:t>
            </a:r>
            <a:r>
              <a:rPr lang="fr-FR" dirty="0" smtClean="0"/>
              <a:t> de </a:t>
            </a:r>
            <a:r>
              <a:rPr lang="fr-FR" dirty="0" err="1" smtClean="0"/>
              <a:t>luz</a:t>
            </a:r>
            <a:r>
              <a:rPr lang="fr-FR" dirty="0" smtClean="0"/>
              <a:t> (LDR)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6" name="Content Placeholder 9"/>
          <p:cNvSpPr>
            <a:spLocks noGrp="1"/>
          </p:cNvSpPr>
          <p:nvPr>
            <p:ph sz="half" idx="2"/>
          </p:nvPr>
        </p:nvSpPr>
        <p:spPr>
          <a:xfrm>
            <a:off x="457200" y="1387475"/>
            <a:ext cx="4040188" cy="59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 smtClean="0"/>
              <a:t>Entradas</a:t>
            </a:r>
            <a:r>
              <a:rPr lang="fr-FR" b="1" dirty="0" smtClean="0"/>
              <a:t> </a:t>
            </a:r>
            <a:r>
              <a:rPr lang="fr-FR" b="1" dirty="0" err="1" smtClean="0"/>
              <a:t>Analógicas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7958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Descomplicando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hardware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11266" name="Picture 2" descr="http://arduino.cc/en/uploads/Main/ArduinoUnoSmd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31409" y="2023699"/>
            <a:ext cx="5521154" cy="39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199" y="2174874"/>
            <a:ext cx="4531355" cy="4560209"/>
          </a:xfrm>
        </p:spPr>
        <p:txBody>
          <a:bodyPr>
            <a:normAutofit/>
          </a:bodyPr>
          <a:lstStyle/>
          <a:p>
            <a:r>
              <a:rPr lang="fr-FR" sz="2400" dirty="0" err="1" smtClean="0"/>
              <a:t>Como</a:t>
            </a:r>
            <a:r>
              <a:rPr lang="fr-FR" sz="2400" dirty="0" smtClean="0"/>
              <a:t> eu </a:t>
            </a:r>
            <a:r>
              <a:rPr lang="fr-FR" sz="2400" dirty="0" err="1" smtClean="0"/>
              <a:t>faço</a:t>
            </a:r>
            <a:r>
              <a:rPr lang="fr-FR" sz="2400" dirty="0" smtClean="0"/>
              <a:t> </a:t>
            </a:r>
            <a:r>
              <a:rPr lang="fr-FR" sz="2400" dirty="0" err="1" smtClean="0"/>
              <a:t>um</a:t>
            </a:r>
            <a:r>
              <a:rPr lang="fr-FR" sz="2400" dirty="0" smtClean="0"/>
              <a:t> </a:t>
            </a:r>
            <a:r>
              <a:rPr lang="fr-FR" sz="2400" i="1" dirty="0" err="1" smtClean="0"/>
              <a:t>dimmer</a:t>
            </a:r>
            <a:r>
              <a:rPr lang="fr-FR" sz="2400" dirty="0" smtClean="0"/>
              <a:t> </a:t>
            </a:r>
            <a:r>
              <a:rPr lang="fr-FR" sz="2400" dirty="0" err="1" smtClean="0"/>
              <a:t>ajustável</a:t>
            </a:r>
            <a:r>
              <a:rPr lang="fr-FR" sz="2400" dirty="0" smtClean="0"/>
              <a:t> </a:t>
            </a:r>
            <a:r>
              <a:rPr lang="fr-FR" sz="2400" dirty="0" err="1" smtClean="0"/>
              <a:t>com</a:t>
            </a:r>
            <a:r>
              <a:rPr lang="fr-FR" sz="2400" dirty="0" smtClean="0"/>
              <a:t> </a:t>
            </a:r>
            <a:r>
              <a:rPr lang="fr-FR" sz="2400" i="1" dirty="0" err="1" smtClean="0"/>
              <a:t>knob</a:t>
            </a:r>
            <a:r>
              <a:rPr lang="fr-FR" sz="2400" dirty="0" smtClean="0"/>
              <a:t>?</a:t>
            </a:r>
            <a:br>
              <a:rPr lang="fr-FR" sz="2400" dirty="0" smtClean="0"/>
            </a:br>
            <a:endParaRPr lang="fr-FR" sz="2400" dirty="0" smtClean="0"/>
          </a:p>
          <a:p>
            <a:r>
              <a:rPr lang="fr-FR" sz="2400" dirty="0" err="1" smtClean="0"/>
              <a:t>Como</a:t>
            </a:r>
            <a:r>
              <a:rPr lang="fr-FR" sz="2400" dirty="0" smtClean="0"/>
              <a:t> eu </a:t>
            </a:r>
            <a:r>
              <a:rPr lang="fr-FR" sz="2400" dirty="0" err="1" smtClean="0"/>
              <a:t>faço</a:t>
            </a:r>
            <a:r>
              <a:rPr lang="fr-FR" sz="2400" dirty="0" smtClean="0"/>
              <a:t> </a:t>
            </a:r>
            <a:r>
              <a:rPr lang="fr-FR" sz="2400" dirty="0" err="1" smtClean="0"/>
              <a:t>um</a:t>
            </a:r>
            <a:r>
              <a:rPr lang="fr-FR" sz="2400" dirty="0" smtClean="0"/>
              <a:t> </a:t>
            </a:r>
            <a:r>
              <a:rPr lang="fr-FR" sz="2400" dirty="0" err="1" smtClean="0"/>
              <a:t>semáforo</a:t>
            </a:r>
            <a:r>
              <a:rPr lang="fr-FR" sz="2400" dirty="0" smtClean="0"/>
              <a:t>?</a:t>
            </a:r>
            <a:br>
              <a:rPr lang="fr-FR" sz="2400" dirty="0" smtClean="0"/>
            </a:br>
            <a:endParaRPr lang="fr-FR" sz="2400" dirty="0" smtClean="0"/>
          </a:p>
          <a:p>
            <a:r>
              <a:rPr lang="fr-FR" sz="2400" dirty="0" err="1" smtClean="0"/>
              <a:t>Como</a:t>
            </a:r>
            <a:r>
              <a:rPr lang="fr-FR" sz="2400" dirty="0" smtClean="0"/>
              <a:t> eu </a:t>
            </a:r>
            <a:r>
              <a:rPr lang="fr-FR" sz="2400" dirty="0" err="1" smtClean="0"/>
              <a:t>faço</a:t>
            </a:r>
            <a:r>
              <a:rPr lang="fr-FR" sz="2400" dirty="0" smtClean="0"/>
              <a:t> </a:t>
            </a:r>
            <a:r>
              <a:rPr lang="fr-FR" sz="2400" dirty="0" err="1" smtClean="0"/>
              <a:t>meu</a:t>
            </a:r>
            <a:r>
              <a:rPr lang="fr-FR" sz="2400" dirty="0" smtClean="0"/>
              <a:t> </a:t>
            </a:r>
            <a:r>
              <a:rPr lang="fr-FR" sz="2400" dirty="0" err="1" smtClean="0"/>
              <a:t>Arduino</a:t>
            </a:r>
            <a:r>
              <a:rPr lang="fr-FR" sz="2400" dirty="0" smtClean="0"/>
              <a:t> me </a:t>
            </a:r>
            <a:r>
              <a:rPr lang="fr-FR" sz="2400" dirty="0" err="1" smtClean="0"/>
              <a:t>avisar</a:t>
            </a:r>
            <a:r>
              <a:rPr lang="fr-FR" sz="2400" dirty="0" smtClean="0"/>
              <a:t> </a:t>
            </a:r>
            <a:r>
              <a:rPr lang="fr-FR" sz="2400" dirty="0" err="1" smtClean="0"/>
              <a:t>sempre</a:t>
            </a:r>
            <a:r>
              <a:rPr lang="fr-FR" sz="2400" dirty="0" smtClean="0"/>
              <a:t> que </a:t>
            </a:r>
            <a:r>
              <a:rPr lang="fr-FR" sz="2400" dirty="0" err="1" smtClean="0"/>
              <a:t>minha</a:t>
            </a:r>
            <a:r>
              <a:rPr lang="fr-FR" sz="2400" dirty="0" smtClean="0"/>
              <a:t> porta </a:t>
            </a:r>
            <a:r>
              <a:rPr lang="fr-FR" sz="2400" dirty="0" err="1" smtClean="0"/>
              <a:t>está</a:t>
            </a:r>
            <a:r>
              <a:rPr lang="fr-FR" sz="2400" dirty="0" smtClean="0"/>
              <a:t> </a:t>
            </a:r>
            <a:r>
              <a:rPr lang="fr-FR" sz="2400" dirty="0" err="1" smtClean="0"/>
              <a:t>aberta</a:t>
            </a:r>
            <a:r>
              <a:rPr lang="fr-FR" sz="2400" dirty="0" smtClean="0"/>
              <a:t>?</a:t>
            </a:r>
          </a:p>
        </p:txBody>
      </p:sp>
      <p:sp>
        <p:nvSpPr>
          <p:cNvPr id="16" name="Content Placeholder 9"/>
          <p:cNvSpPr>
            <a:spLocks noGrp="1"/>
          </p:cNvSpPr>
          <p:nvPr>
            <p:ph sz="half" idx="2"/>
          </p:nvPr>
        </p:nvSpPr>
        <p:spPr>
          <a:xfrm>
            <a:off x="457200" y="1387475"/>
            <a:ext cx="4040188" cy="59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smtClean="0"/>
              <a:t>Teste </a:t>
            </a:r>
            <a:r>
              <a:rPr lang="fr-FR" b="1" dirty="0" err="1" smtClean="0"/>
              <a:t>rápido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060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Descomplicando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hardware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11266" name="Picture 2" descr="http://arduino.cc/en/uploads/Main/ArduinoUnoSmd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31409" y="2023699"/>
            <a:ext cx="5521154" cy="39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41178" y="4190999"/>
            <a:ext cx="731520" cy="93980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/>
          <a:p>
            <a:r>
              <a:rPr lang="fr-FR" dirty="0" err="1" smtClean="0"/>
              <a:t>Quando</a:t>
            </a:r>
            <a:r>
              <a:rPr lang="fr-FR" dirty="0" smtClean="0"/>
              <a:t> </a:t>
            </a:r>
            <a:r>
              <a:rPr lang="fr-FR" dirty="0" err="1" smtClean="0"/>
              <a:t>seu</a:t>
            </a:r>
            <a:r>
              <a:rPr lang="fr-FR" dirty="0" smtClean="0"/>
              <a:t> </a:t>
            </a:r>
            <a:r>
              <a:rPr lang="fr-FR" dirty="0" err="1" smtClean="0"/>
              <a:t>Arduino</a:t>
            </a:r>
            <a:r>
              <a:rPr lang="fr-FR" dirty="0" smtClean="0"/>
              <a:t> </a:t>
            </a:r>
            <a:r>
              <a:rPr lang="fr-FR" dirty="0" err="1" smtClean="0"/>
              <a:t>está</a:t>
            </a:r>
            <a:r>
              <a:rPr lang="fr-FR" dirty="0" smtClean="0"/>
              <a:t> </a:t>
            </a:r>
            <a:r>
              <a:rPr lang="fr-FR" dirty="0" err="1" smtClean="0"/>
              <a:t>ligado</a:t>
            </a:r>
            <a:r>
              <a:rPr lang="fr-FR" dirty="0" smtClean="0"/>
              <a:t> a </a:t>
            </a:r>
            <a:r>
              <a:rPr lang="fr-FR" dirty="0" err="1" smtClean="0"/>
              <a:t>uma</a:t>
            </a:r>
            <a:r>
              <a:rPr lang="fr-FR" dirty="0" smtClean="0"/>
              <a:t> fonte ou no </a:t>
            </a:r>
            <a:r>
              <a:rPr lang="fr-FR" dirty="0" err="1" smtClean="0"/>
              <a:t>seu</a:t>
            </a:r>
            <a:r>
              <a:rPr lang="fr-FR" dirty="0" smtClean="0"/>
              <a:t> </a:t>
            </a:r>
            <a:r>
              <a:rPr lang="fr-FR" dirty="0" err="1" smtClean="0"/>
              <a:t>computador</a:t>
            </a:r>
            <a:r>
              <a:rPr lang="fr-FR" dirty="0" smtClean="0"/>
              <a:t>, esses </a:t>
            </a:r>
            <a:r>
              <a:rPr lang="fr-FR" dirty="0" err="1" smtClean="0"/>
              <a:t>pontos</a:t>
            </a:r>
            <a:r>
              <a:rPr lang="fr-FR" dirty="0" smtClean="0"/>
              <a:t> te </a:t>
            </a:r>
            <a:r>
              <a:rPr lang="fr-FR" dirty="0" err="1" smtClean="0"/>
              <a:t>dão</a:t>
            </a:r>
            <a:r>
              <a:rPr lang="fr-FR" dirty="0" smtClean="0"/>
              <a:t> </a:t>
            </a:r>
            <a:r>
              <a:rPr lang="fr-FR" dirty="0" err="1" smtClean="0"/>
              <a:t>tensões</a:t>
            </a:r>
            <a:r>
              <a:rPr lang="fr-FR" dirty="0" smtClean="0"/>
              <a:t> fixas</a:t>
            </a:r>
          </a:p>
          <a:p>
            <a:r>
              <a:rPr lang="fr-FR" dirty="0" smtClean="0"/>
              <a:t>GND = </a:t>
            </a:r>
            <a:r>
              <a:rPr lang="fr-FR" dirty="0" err="1" smtClean="0"/>
              <a:t>Ground</a:t>
            </a:r>
            <a:r>
              <a:rPr lang="fr-FR" dirty="0" smtClean="0"/>
              <a:t> = 0V</a:t>
            </a:r>
            <a:endParaRPr lang="fr-FR" dirty="0"/>
          </a:p>
        </p:txBody>
      </p:sp>
      <p:sp>
        <p:nvSpPr>
          <p:cNvPr id="16" name="Content Placeholder 9"/>
          <p:cNvSpPr>
            <a:spLocks noGrp="1"/>
          </p:cNvSpPr>
          <p:nvPr>
            <p:ph sz="half" idx="2"/>
          </p:nvPr>
        </p:nvSpPr>
        <p:spPr>
          <a:xfrm>
            <a:off x="457200" y="1387475"/>
            <a:ext cx="4040188" cy="593725"/>
          </a:xfrm>
        </p:spPr>
        <p:txBody>
          <a:bodyPr/>
          <a:lstStyle/>
          <a:p>
            <a:pPr marL="0" indent="0">
              <a:buNone/>
            </a:pPr>
            <a:r>
              <a:rPr lang="fr-FR" b="1" dirty="0" err="1" smtClean="0"/>
              <a:t>Alimentação</a:t>
            </a: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8205472" y="3492499"/>
            <a:ext cx="731520" cy="27940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 rot="5400000">
            <a:off x="7415532" y="5880102"/>
            <a:ext cx="508000" cy="27940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44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Descomplicando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hardware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11266" name="Picture 2" descr="http://arduino.cc/en/uploads/Main/ArduinoUnoSmd4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31409" y="2023699"/>
            <a:ext cx="5521154" cy="390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41178" y="3999907"/>
            <a:ext cx="731520" cy="216494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76725"/>
          </a:xfrm>
        </p:spPr>
        <p:txBody>
          <a:bodyPr>
            <a:normAutofit/>
          </a:bodyPr>
          <a:lstStyle/>
          <a:p>
            <a:r>
              <a:rPr lang="fr-FR" dirty="0" err="1" smtClean="0"/>
              <a:t>Assim</a:t>
            </a:r>
            <a:r>
              <a:rPr lang="fr-FR" dirty="0" smtClean="0"/>
              <a:t> que o </a:t>
            </a:r>
            <a:r>
              <a:rPr lang="fr-FR" dirty="0" err="1" smtClean="0"/>
              <a:t>Arduino</a:t>
            </a:r>
            <a:r>
              <a:rPr lang="fr-FR" dirty="0" smtClean="0"/>
              <a:t> </a:t>
            </a:r>
            <a:r>
              <a:rPr lang="fr-FR" dirty="0" err="1" smtClean="0"/>
              <a:t>liga</a:t>
            </a:r>
            <a:r>
              <a:rPr lang="fr-FR" dirty="0" smtClean="0"/>
              <a:t>, </a:t>
            </a:r>
            <a:r>
              <a:rPr lang="fr-FR" dirty="0" err="1" smtClean="0"/>
              <a:t>seu</a:t>
            </a:r>
            <a:r>
              <a:rPr lang="fr-FR" dirty="0" smtClean="0"/>
              <a:t> </a:t>
            </a:r>
            <a:r>
              <a:rPr lang="fr-FR" dirty="0" err="1" smtClean="0"/>
              <a:t>programa</a:t>
            </a:r>
            <a:r>
              <a:rPr lang="fr-FR" dirty="0" smtClean="0"/>
              <a:t> </a:t>
            </a:r>
            <a:r>
              <a:rPr lang="fr-FR" dirty="0" err="1" smtClean="0"/>
              <a:t>começa</a:t>
            </a:r>
            <a:r>
              <a:rPr lang="fr-FR" dirty="0" smtClean="0"/>
              <a:t> a </a:t>
            </a:r>
            <a:r>
              <a:rPr lang="fr-FR" dirty="0" err="1" smtClean="0"/>
              <a:t>funcionar</a:t>
            </a:r>
            <a:r>
              <a:rPr lang="fr-FR" dirty="0" smtClean="0"/>
              <a:t>!</a:t>
            </a:r>
          </a:p>
          <a:p>
            <a:r>
              <a:rPr lang="fr-FR" dirty="0" err="1" smtClean="0"/>
              <a:t>Apertar</a:t>
            </a:r>
            <a:r>
              <a:rPr lang="fr-FR" dirty="0" smtClean="0"/>
              <a:t> o </a:t>
            </a:r>
            <a:r>
              <a:rPr lang="fr-FR" dirty="0" err="1" smtClean="0"/>
              <a:t>botão</a:t>
            </a:r>
            <a:r>
              <a:rPr lang="fr-FR" dirty="0" smtClean="0"/>
              <a:t> de Reset </a:t>
            </a:r>
            <a:r>
              <a:rPr lang="fr-FR" dirty="0" err="1" smtClean="0"/>
              <a:t>recomeça</a:t>
            </a:r>
            <a:r>
              <a:rPr lang="fr-FR" dirty="0" smtClean="0"/>
              <a:t> o </a:t>
            </a:r>
            <a:r>
              <a:rPr lang="fr-FR" dirty="0" err="1" smtClean="0"/>
              <a:t>programa</a:t>
            </a:r>
            <a:endParaRPr lang="fr-FR" dirty="0" smtClean="0"/>
          </a:p>
          <a:p>
            <a:r>
              <a:rPr lang="fr-FR" dirty="0" err="1" smtClean="0"/>
              <a:t>Aplicar</a:t>
            </a:r>
            <a:r>
              <a:rPr lang="fr-FR" dirty="0" smtClean="0"/>
              <a:t> 0V no </a:t>
            </a:r>
            <a:r>
              <a:rPr lang="fr-FR" dirty="0" err="1" smtClean="0"/>
              <a:t>pino</a:t>
            </a:r>
            <a:r>
              <a:rPr lang="fr-FR" dirty="0" smtClean="0"/>
              <a:t> Reset tem o </a:t>
            </a:r>
            <a:r>
              <a:rPr lang="fr-FR" dirty="0" err="1" smtClean="0"/>
              <a:t>mesmo</a:t>
            </a:r>
            <a:r>
              <a:rPr lang="fr-FR" dirty="0" smtClean="0"/>
              <a:t> </a:t>
            </a:r>
            <a:r>
              <a:rPr lang="fr-FR" dirty="0" err="1" smtClean="0"/>
              <a:t>efeito</a:t>
            </a:r>
            <a:endParaRPr lang="fr-FR" dirty="0"/>
          </a:p>
        </p:txBody>
      </p:sp>
      <p:sp>
        <p:nvSpPr>
          <p:cNvPr id="16" name="Content Placeholder 9"/>
          <p:cNvSpPr>
            <a:spLocks noGrp="1"/>
          </p:cNvSpPr>
          <p:nvPr>
            <p:ph sz="half" idx="2"/>
          </p:nvPr>
        </p:nvSpPr>
        <p:spPr>
          <a:xfrm>
            <a:off x="457200" y="1387475"/>
            <a:ext cx="4040188" cy="593725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Reset</a:t>
            </a:r>
            <a:endParaRPr lang="fr-FR" b="1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6520815" y="5327019"/>
            <a:ext cx="888999" cy="775968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3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Explorando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a IDE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0731" y="1317396"/>
            <a:ext cx="79395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DINCond-RegularAlternate"/>
                <a:cs typeface="DINCond-RegularAlternate"/>
              </a:rPr>
              <a:t>IDE = Integrated Development Environment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DINCond-RegularAlternate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DINCond-RegularAlternate"/>
                <a:cs typeface="DINCond-RegularAlternate"/>
              </a:rPr>
              <a:t>Basicamente</a:t>
            </a:r>
            <a:r>
              <a:rPr lang="en-US" sz="2800" dirty="0" smtClean="0">
                <a:latin typeface="DINCond-RegularAlternate"/>
                <a:cs typeface="DINCond-RegularAlternate"/>
              </a:rPr>
              <a:t> um editor de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texto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que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permite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você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programar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seu</a:t>
            </a:r>
            <a:r>
              <a:rPr lang="en-US" sz="2800" dirty="0" smtClean="0">
                <a:latin typeface="DINCond-RegularAlternate"/>
                <a:cs typeface="DINCond-RegularAlternate"/>
              </a:rPr>
              <a:t> Arduino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apertando</a:t>
            </a:r>
            <a:r>
              <a:rPr lang="en-US" sz="2800" dirty="0" smtClean="0">
                <a:latin typeface="DINCond-RegularAlternate"/>
                <a:cs typeface="DINCond-RegularAlternate"/>
              </a:rPr>
              <a:t> um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botão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na</a:t>
            </a:r>
            <a:r>
              <a:rPr lang="en-US" sz="2800" dirty="0" smtClean="0">
                <a:latin typeface="DINCond-RegularAlternate"/>
                <a:cs typeface="DINCond-RegularAlternate"/>
              </a:rPr>
              <a:t> interface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DINCond-RegularAlternate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DINCond-RegularAlternate"/>
                <a:cs typeface="DINCond-RegularAlternate"/>
              </a:rPr>
              <a:t>Ele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traduz</a:t>
            </a:r>
            <a:r>
              <a:rPr lang="en-US" sz="2800" dirty="0" smtClean="0">
                <a:latin typeface="DINCond-RegularAlternate"/>
                <a:cs typeface="DINCond-RegularAlternate"/>
              </a:rPr>
              <a:t> o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código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que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você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escreve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pra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linguagem</a:t>
            </a:r>
            <a:r>
              <a:rPr lang="en-US" sz="2800" dirty="0" smtClean="0">
                <a:latin typeface="DINCond-RegularAlternate"/>
                <a:cs typeface="DINCond-RegularAlternate"/>
              </a:rPr>
              <a:t> de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máquina</a:t>
            </a:r>
            <a:r>
              <a:rPr lang="en-US" sz="2800" dirty="0" smtClean="0">
                <a:latin typeface="DINCond-RegularAlternate"/>
                <a:cs typeface="DINCond-RegularAlternate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DINCond-RegularAlternate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DINCond-RegularAlternate"/>
                <a:cs typeface="DINCond-RegularAlternate"/>
              </a:rPr>
              <a:t>Sketch =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código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que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você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escreve</a:t>
            </a:r>
            <a:endParaRPr lang="en-US" sz="2800" dirty="0">
              <a:latin typeface="DINCond-RegularAlternate"/>
              <a:cs typeface="DINCond-Regular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86930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Botões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da IDE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0731" y="1317396"/>
            <a:ext cx="7939503" cy="474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DINCond-RegularAlternate"/>
                <a:cs typeface="DINCond-RegularAlternate"/>
              </a:rPr>
              <a:t>Verify (CTRL+R):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verifica</a:t>
            </a:r>
            <a:r>
              <a:rPr lang="en-US" sz="2800" dirty="0" smtClean="0">
                <a:latin typeface="DINCond-RegularAlternate"/>
                <a:cs typeface="DINCond-RegularAlternate"/>
              </a:rPr>
              <a:t> se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há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erros</a:t>
            </a:r>
            <a:r>
              <a:rPr lang="en-US" sz="2800" dirty="0" smtClean="0">
                <a:latin typeface="DINCond-RegularAlternate"/>
                <a:cs typeface="DINCond-RegularAlternate"/>
              </a:rPr>
              <a:t> no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código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que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você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escreveu</a:t>
            </a:r>
            <a:r>
              <a:rPr lang="en-US" sz="2800" dirty="0" smtClean="0">
                <a:latin typeface="DINCond-RegularAlternate"/>
                <a:cs typeface="DINCond-RegularAlternate"/>
              </a:rPr>
              <a:t> e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te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avisa</a:t>
            </a:r>
            <a:r>
              <a:rPr lang="en-US" sz="2800" dirty="0" smtClean="0">
                <a:latin typeface="DINCond-RegularAlternate"/>
                <a:cs typeface="DINCond-RegularAlternate"/>
              </a:rPr>
              <a:t> o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que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há</a:t>
            </a:r>
            <a:r>
              <a:rPr lang="en-US" sz="2800" dirty="0" smtClean="0">
                <a:latin typeface="DINCond-RegularAlternate"/>
                <a:cs typeface="DINCond-RegularAlternate"/>
              </a:rPr>
              <a:t> de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errado</a:t>
            </a:r>
            <a:r>
              <a:rPr lang="en-US" sz="2800" dirty="0" smtClean="0">
                <a:latin typeface="DINCond-RegularAlternate"/>
                <a:cs typeface="DINCond-RegularAlternate"/>
              </a:rPr>
              <a:t>,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indicando</a:t>
            </a:r>
            <a:r>
              <a:rPr lang="en-US" sz="2800" dirty="0" smtClean="0">
                <a:latin typeface="DINCond-RegularAlternate"/>
                <a:cs typeface="DINCond-RegularAlternate"/>
              </a:rPr>
              <a:t> a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linha</a:t>
            </a:r>
            <a:r>
              <a:rPr lang="en-US" sz="2800" dirty="0" smtClean="0">
                <a:latin typeface="DINCond-RegularAlternate"/>
                <a:cs typeface="DINCond-RegularAlternate"/>
              </a:rPr>
              <a:t> do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erro</a:t>
            </a:r>
            <a:endParaRPr lang="en-US" sz="2800" dirty="0" smtClean="0">
              <a:latin typeface="DINCond-RegularAlternate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DINCond-RegularAlternate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DINCond-RegularAlternate"/>
                <a:cs typeface="DINCond-RegularAlternate"/>
              </a:rPr>
              <a:t>Upload (CTRL+U):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grava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seu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programa</a:t>
            </a:r>
            <a:r>
              <a:rPr lang="en-US" sz="2800" dirty="0" smtClean="0">
                <a:latin typeface="DINCond-RegularAlternate"/>
                <a:cs typeface="DINCond-RegularAlternate"/>
              </a:rPr>
              <a:t> no Arduino, se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ele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não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tiver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erros</a:t>
            </a:r>
            <a:endParaRPr lang="en-US" sz="2800" dirty="0" smtClean="0">
              <a:latin typeface="DINCond-RegularAlternate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DINCond-RegularAlternate"/>
              <a:cs typeface="DINCond-RegularAlternate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DINCond-RegularAlternate"/>
                <a:cs typeface="DINCond-RegularAlternate"/>
              </a:rPr>
              <a:t>Serial Monitor (SHIFT+CTRL+M):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permite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ler</a:t>
            </a:r>
            <a:r>
              <a:rPr lang="en-US" sz="2800" dirty="0" smtClean="0">
                <a:latin typeface="DINCond-RegularAlternate"/>
                <a:cs typeface="DINCond-RegularAlternate"/>
              </a:rPr>
              <a:t> e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escrever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mensagens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na</a:t>
            </a:r>
            <a:r>
              <a:rPr lang="en-US" sz="2800" dirty="0" smtClean="0">
                <a:latin typeface="DINCond-RegularAlternate"/>
                <a:cs typeface="DINCond-RegularAlternate"/>
              </a:rPr>
              <a:t> </a:t>
            </a:r>
            <a:r>
              <a:rPr lang="en-US" sz="2800" dirty="0" err="1" smtClean="0">
                <a:latin typeface="DINCond-RegularAlternate"/>
                <a:cs typeface="DINCond-RegularAlternate"/>
              </a:rPr>
              <a:t>porta</a:t>
            </a:r>
            <a:r>
              <a:rPr lang="en-US" sz="2800" dirty="0" smtClean="0">
                <a:latin typeface="DINCond-RegularAlternate"/>
                <a:cs typeface="DINCond-RegularAlternate"/>
              </a:rPr>
              <a:t> serial</a:t>
            </a:r>
            <a:endParaRPr lang="en-US" sz="2800" dirty="0">
              <a:latin typeface="DINCond-RegularAlternate"/>
              <a:cs typeface="DINCond-Regular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424015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3ahv2xtpu6k15opag3g0gca13vf.wpengine.netdna-cdn.com/wp-content/uploads/2012/08/Figure-1.Arduino-Sketch-with-shorcut-key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5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farm9.staticflickr.com/8347/8229393567_3026f45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901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Vamos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piscar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um LED?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42" y="1698502"/>
            <a:ext cx="5944115" cy="4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UnBall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9" name="Picture 4" descr="https://fbcdn-sphotos-f-a.akamaihd.net/hphotos-ak-frc3/t1.0-9/s720x720/293811_3851615364358_101104070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15" y="1066450"/>
            <a:ext cx="7785170" cy="58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3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dirty="0" err="1" smtClean="0">
                <a:latin typeface="DINCond-Regular" pitchFamily="50" charset="0"/>
              </a:rPr>
              <a:t>Arquivos</a:t>
            </a:r>
            <a:r>
              <a:rPr lang="fr-FR" dirty="0" smtClean="0">
                <a:latin typeface="DINCond-Regular" pitchFamily="50" charset="0"/>
              </a:rPr>
              <a:t> do </a:t>
            </a:r>
            <a:r>
              <a:rPr lang="fr-FR" dirty="0" err="1" smtClean="0">
                <a:latin typeface="DINCond-Regular" pitchFamily="50" charset="0"/>
              </a:rPr>
              <a:t>curso</a:t>
            </a:r>
            <a:r>
              <a:rPr lang="fr-FR" dirty="0" smtClean="0">
                <a:latin typeface="DINCond-Regular" pitchFamily="50" charset="0"/>
              </a:rPr>
              <a:t>:</a:t>
            </a:r>
            <a:br>
              <a:rPr lang="fr-FR" dirty="0" smtClean="0">
                <a:latin typeface="DINCond-Regular" pitchFamily="50" charset="0"/>
              </a:rPr>
            </a:br>
            <a:r>
              <a:rPr lang="fr-FR" dirty="0">
                <a:latin typeface="DINCond-Regular" pitchFamily="50" charset="0"/>
                <a:hlinkClick r:id="rId2"/>
              </a:rPr>
              <a:t>https://</a:t>
            </a:r>
            <a:r>
              <a:rPr lang="fr-FR" dirty="0" smtClean="0">
                <a:latin typeface="DINCond-Regular" pitchFamily="50" charset="0"/>
                <a:hlinkClick r:id="rId2"/>
              </a:rPr>
              <a:t>github.com/georgebrindeiro/wtf-is-an-arduino</a:t>
            </a:r>
            <a:endParaRPr lang="fr-FR" dirty="0" smtClean="0">
              <a:latin typeface="DINCond-Regular" pitchFamily="50" charset="0"/>
            </a:endParaRPr>
          </a:p>
          <a:p>
            <a:r>
              <a:rPr lang="fr-FR" dirty="0" err="1" smtClean="0">
                <a:latin typeface="DINCond-Regular" pitchFamily="50" charset="0"/>
              </a:rPr>
              <a:t>Download</a:t>
            </a:r>
            <a:r>
              <a:rPr lang="fr-FR" dirty="0" smtClean="0">
                <a:latin typeface="DINCond-Regular" pitchFamily="50" charset="0"/>
              </a:rPr>
              <a:t> ZIP e </a:t>
            </a:r>
            <a:r>
              <a:rPr lang="fr-FR" dirty="0" err="1" smtClean="0">
                <a:latin typeface="DINCond-Regular" pitchFamily="50" charset="0"/>
              </a:rPr>
              <a:t>extrair</a:t>
            </a:r>
            <a:r>
              <a:rPr lang="fr-FR" dirty="0" smtClean="0">
                <a:latin typeface="DINCond-Regular" pitchFamily="50" charset="0"/>
              </a:rPr>
              <a:t> </a:t>
            </a:r>
            <a:r>
              <a:rPr lang="fr-FR" dirty="0" err="1" smtClean="0">
                <a:latin typeface="DINCond-Regular" pitchFamily="50" charset="0"/>
              </a:rPr>
              <a:t>em</a:t>
            </a:r>
            <a:r>
              <a:rPr lang="fr-FR" dirty="0" smtClean="0">
                <a:latin typeface="DINCond-Regular" pitchFamily="50" charset="0"/>
              </a:rPr>
              <a:t> </a:t>
            </a:r>
            <a:r>
              <a:rPr lang="fr-FR" dirty="0" err="1" smtClean="0">
                <a:latin typeface="DINCond-Regular" pitchFamily="50" charset="0"/>
              </a:rPr>
              <a:t>seguida</a:t>
            </a:r>
            <a:endParaRPr lang="fr-FR" dirty="0" smtClean="0">
              <a:latin typeface="DINCond-Regular" pitchFamily="50" charset="0"/>
            </a:endParaRPr>
          </a:p>
          <a:p>
            <a:r>
              <a:rPr lang="fr-FR" dirty="0" smtClean="0">
                <a:latin typeface="DINCond-Regular" pitchFamily="50" charset="0"/>
              </a:rPr>
              <a:t>File -&gt; </a:t>
            </a:r>
            <a:r>
              <a:rPr lang="fr-FR" dirty="0" err="1" smtClean="0">
                <a:latin typeface="DINCond-Regular" pitchFamily="50" charset="0"/>
              </a:rPr>
              <a:t>Preferences</a:t>
            </a:r>
            <a:r>
              <a:rPr lang="fr-FR" dirty="0" smtClean="0">
                <a:latin typeface="DINCond-Regular" pitchFamily="50" charset="0"/>
              </a:rPr>
              <a:t> -&gt; </a:t>
            </a:r>
            <a:r>
              <a:rPr lang="fr-FR" dirty="0" err="1" smtClean="0">
                <a:latin typeface="DINCond-Regular" pitchFamily="50" charset="0"/>
              </a:rPr>
              <a:t>Sketchbook</a:t>
            </a:r>
            <a:r>
              <a:rPr lang="fr-FR" dirty="0" smtClean="0">
                <a:latin typeface="DINCond-Regular" pitchFamily="50" charset="0"/>
              </a:rPr>
              <a:t> location</a:t>
            </a:r>
          </a:p>
          <a:p>
            <a:r>
              <a:rPr lang="fr-FR" dirty="0" err="1" smtClean="0">
                <a:latin typeface="DINCond-Regular" pitchFamily="50" charset="0"/>
              </a:rPr>
              <a:t>Colocar</a:t>
            </a:r>
            <a:r>
              <a:rPr lang="fr-FR" dirty="0" smtClean="0">
                <a:latin typeface="DINCond-Regular" pitchFamily="50" charset="0"/>
              </a:rPr>
              <a:t> a </a:t>
            </a:r>
            <a:r>
              <a:rPr lang="fr-FR" dirty="0" err="1" smtClean="0">
                <a:latin typeface="DINCond-Regular" pitchFamily="50" charset="0"/>
              </a:rPr>
              <a:t>pasta</a:t>
            </a:r>
            <a:r>
              <a:rPr lang="fr-FR" dirty="0" smtClean="0">
                <a:latin typeface="DINCond-Regular" pitchFamily="50" charset="0"/>
              </a:rPr>
              <a:t> </a:t>
            </a:r>
            <a:r>
              <a:rPr lang="fr-FR" dirty="0" err="1" smtClean="0">
                <a:latin typeface="DINCond-Regular" pitchFamily="50" charset="0"/>
              </a:rPr>
              <a:t>extraída</a:t>
            </a:r>
            <a:r>
              <a:rPr lang="fr-FR" dirty="0" smtClean="0">
                <a:latin typeface="DINCond-Regular" pitchFamily="50" charset="0"/>
              </a:rPr>
              <a:t>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INCond-Regular" pitchFamily="50" charset="0"/>
              </a:rPr>
              <a:t>wtf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INCond-Regular" pitchFamily="50" charset="0"/>
              </a:rPr>
              <a:t>-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INCond-Regular" pitchFamily="50" charset="0"/>
              </a:rPr>
              <a:t>is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INCond-Regular" pitchFamily="50" charset="0"/>
              </a:rPr>
              <a:t>-an-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INCond-Regular" pitchFamily="50" charset="0"/>
              </a:rPr>
              <a:t>arduino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INCond-Regular" pitchFamily="50" charset="0"/>
              </a:rPr>
              <a:t>/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INCond-Regular" pitchFamily="50" charset="0"/>
              </a:rPr>
              <a:t>sketchbook</a:t>
            </a:r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  <a:latin typeface="DINCond-Regular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Arrumando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o sketchbook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1794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dirty="0" smtClean="0">
                <a:latin typeface="DINCond-Regular" pitchFamily="50" charset="0"/>
              </a:rPr>
              <a:t>planning: </a:t>
            </a:r>
            <a:r>
              <a:rPr lang="fr-FR" dirty="0" err="1" smtClean="0">
                <a:latin typeface="DINCond-Regular" pitchFamily="50" charset="0"/>
              </a:rPr>
              <a:t>meu</a:t>
            </a:r>
            <a:r>
              <a:rPr lang="fr-FR" dirty="0" smtClean="0">
                <a:latin typeface="DINCond-Regular" pitchFamily="50" charset="0"/>
              </a:rPr>
              <a:t> </a:t>
            </a:r>
            <a:r>
              <a:rPr lang="fr-FR" dirty="0" err="1" smtClean="0">
                <a:latin typeface="DINCond-Regular" pitchFamily="50" charset="0"/>
              </a:rPr>
              <a:t>planejamento</a:t>
            </a:r>
            <a:r>
              <a:rPr lang="fr-FR" dirty="0" smtClean="0">
                <a:latin typeface="DINCond-Regular" pitchFamily="50" charset="0"/>
              </a:rPr>
              <a:t> </a:t>
            </a:r>
            <a:r>
              <a:rPr lang="fr-FR" dirty="0" err="1" smtClean="0">
                <a:latin typeface="DINCond-Regular" pitchFamily="50" charset="0"/>
              </a:rPr>
              <a:t>próprio</a:t>
            </a:r>
            <a:r>
              <a:rPr lang="fr-FR" dirty="0" smtClean="0">
                <a:latin typeface="DINCond-Regular" pitchFamily="50" charset="0"/>
              </a:rPr>
              <a:t> para </a:t>
            </a:r>
            <a:r>
              <a:rPr lang="fr-FR" dirty="0" err="1" smtClean="0">
                <a:latin typeface="DINCond-Regular" pitchFamily="50" charset="0"/>
              </a:rPr>
              <a:t>essa</a:t>
            </a:r>
            <a:r>
              <a:rPr lang="fr-FR" dirty="0" smtClean="0">
                <a:latin typeface="DINCond-Regular" pitchFamily="50" charset="0"/>
              </a:rPr>
              <a:t> aula</a:t>
            </a:r>
          </a:p>
          <a:p>
            <a:r>
              <a:rPr lang="fr-FR" dirty="0" err="1" smtClean="0">
                <a:latin typeface="DINCond-Regular" pitchFamily="50" charset="0"/>
              </a:rPr>
              <a:t>schematics</a:t>
            </a:r>
            <a:r>
              <a:rPr lang="fr-FR" dirty="0" smtClean="0">
                <a:latin typeface="DINCond-Regular" pitchFamily="50" charset="0"/>
              </a:rPr>
              <a:t>: </a:t>
            </a:r>
            <a:r>
              <a:rPr lang="fr-FR" dirty="0" err="1" smtClean="0">
                <a:latin typeface="DINCond-Regular" pitchFamily="50" charset="0"/>
              </a:rPr>
              <a:t>ligações</a:t>
            </a:r>
            <a:r>
              <a:rPr lang="fr-FR" dirty="0" smtClean="0">
                <a:latin typeface="DINCond-Regular" pitchFamily="50" charset="0"/>
              </a:rPr>
              <a:t> dos </a:t>
            </a:r>
            <a:r>
              <a:rPr lang="fr-FR" dirty="0" err="1" smtClean="0">
                <a:latin typeface="DINCond-Regular" pitchFamily="50" charset="0"/>
              </a:rPr>
              <a:t>circuitos</a:t>
            </a:r>
            <a:r>
              <a:rPr lang="fr-FR" dirty="0" smtClean="0">
                <a:latin typeface="DINCond-Regular" pitchFamily="50" charset="0"/>
              </a:rPr>
              <a:t>, </a:t>
            </a:r>
            <a:r>
              <a:rPr lang="fr-FR" dirty="0" err="1" smtClean="0">
                <a:latin typeface="DINCond-Regular" pitchFamily="50" charset="0"/>
              </a:rPr>
              <a:t>feito</a:t>
            </a:r>
            <a:r>
              <a:rPr lang="fr-FR" dirty="0" smtClean="0">
                <a:latin typeface="DINCond-Regular" pitchFamily="50" charset="0"/>
              </a:rPr>
              <a:t> no software </a:t>
            </a:r>
            <a:r>
              <a:rPr lang="fr-FR" dirty="0" err="1" smtClean="0">
                <a:latin typeface="DINCond-Regular" pitchFamily="50" charset="0"/>
              </a:rPr>
              <a:t>Fritzing</a:t>
            </a:r>
            <a:endParaRPr lang="fr-FR" dirty="0" smtClean="0">
              <a:latin typeface="DINCond-Regular" pitchFamily="50" charset="0"/>
            </a:endParaRPr>
          </a:p>
          <a:p>
            <a:r>
              <a:rPr lang="fr-FR" dirty="0" err="1" smtClean="0">
                <a:latin typeface="DINCond-Regular" pitchFamily="50" charset="0"/>
              </a:rPr>
              <a:t>sketchbook</a:t>
            </a:r>
            <a:r>
              <a:rPr lang="fr-FR" dirty="0" smtClean="0">
                <a:latin typeface="DINCond-Regular" pitchFamily="50" charset="0"/>
              </a:rPr>
              <a:t>: </a:t>
            </a:r>
            <a:r>
              <a:rPr lang="fr-FR" dirty="0" err="1" smtClean="0">
                <a:latin typeface="DINCond-Regular" pitchFamily="50" charset="0"/>
              </a:rPr>
              <a:t>código</a:t>
            </a:r>
            <a:r>
              <a:rPr lang="fr-FR" dirty="0" smtClean="0">
                <a:latin typeface="DINCond-Regular" pitchFamily="50" charset="0"/>
              </a:rPr>
              <a:t>-fonte dos </a:t>
            </a:r>
            <a:r>
              <a:rPr lang="fr-FR" dirty="0" err="1" smtClean="0">
                <a:latin typeface="DINCond-Regular" pitchFamily="50" charset="0"/>
              </a:rPr>
              <a:t>exemplos</a:t>
            </a:r>
            <a:endParaRPr lang="fr-FR" dirty="0" smtClean="0">
              <a:latin typeface="DINCond-Regular" pitchFamily="50" charset="0"/>
            </a:endParaRPr>
          </a:p>
          <a:p>
            <a:r>
              <a:rPr lang="fr-FR" dirty="0" smtClean="0">
                <a:latin typeface="DINCond-Regular" pitchFamily="50" charset="0"/>
              </a:rPr>
              <a:t>slides: esses slides, </a:t>
            </a:r>
            <a:r>
              <a:rPr lang="fr-FR" dirty="0" err="1" smtClean="0">
                <a:latin typeface="DINCond-Regular" pitchFamily="50" charset="0"/>
              </a:rPr>
              <a:t>feitos</a:t>
            </a:r>
            <a:r>
              <a:rPr lang="fr-FR" dirty="0" smtClean="0">
                <a:latin typeface="DINCond-Regular" pitchFamily="50" charset="0"/>
              </a:rPr>
              <a:t> no PowerPoint 2013</a:t>
            </a:r>
          </a:p>
          <a:p>
            <a:endParaRPr lang="fr-FR" dirty="0" smtClean="0">
              <a:latin typeface="DINCond-Regular" pitchFamily="50" charset="0"/>
            </a:endParaRPr>
          </a:p>
          <a:p>
            <a:endParaRPr lang="fr-FR" dirty="0">
              <a:latin typeface="DINCond-Regular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O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que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são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esses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arquivos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?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5122" name="Picture 2" descr="Creative Commons Licen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749728"/>
            <a:ext cx="2019300" cy="71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4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4000" dirty="0" smtClean="0">
                <a:latin typeface="DINCond-Regular" pitchFamily="50" charset="0"/>
              </a:rPr>
              <a:t>Porque esse é o 1</a:t>
            </a:r>
            <a:r>
              <a:rPr lang="fr-FR" sz="4000" baseline="30000" dirty="0" smtClean="0">
                <a:latin typeface="DINCond-Regular" pitchFamily="50" charset="0"/>
              </a:rPr>
              <a:t>o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programa</a:t>
            </a:r>
            <a:r>
              <a:rPr lang="fr-FR" sz="4000" dirty="0" smtClean="0">
                <a:latin typeface="DINCond-Regular" pitchFamily="50" charset="0"/>
              </a:rPr>
              <a:t> que </a:t>
            </a:r>
            <a:r>
              <a:rPr lang="fr-FR" sz="4000" dirty="0" err="1" smtClean="0">
                <a:latin typeface="DINCond-Regular" pitchFamily="50" charset="0"/>
              </a:rPr>
              <a:t>todo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mundo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faz</a:t>
            </a:r>
            <a:r>
              <a:rPr lang="fr-FR" sz="4000" dirty="0" smtClean="0">
                <a:latin typeface="DINCond-Regular" pitchFamily="50" charset="0"/>
              </a:rPr>
              <a:t>?</a:t>
            </a:r>
          </a:p>
          <a:p>
            <a:r>
              <a:rPr lang="fr-FR" sz="4000" dirty="0" err="1" smtClean="0">
                <a:latin typeface="DINCond-Regular" pitchFamily="50" charset="0"/>
              </a:rPr>
              <a:t>Quando</a:t>
            </a:r>
            <a:r>
              <a:rPr lang="fr-FR" sz="4000" dirty="0" smtClean="0">
                <a:latin typeface="DINCond-Regular" pitchFamily="50" charset="0"/>
              </a:rPr>
              <a:t> que </a:t>
            </a:r>
            <a:r>
              <a:rPr lang="fr-FR" sz="4000" dirty="0" err="1" smtClean="0">
                <a:latin typeface="DINCond-Regular" pitchFamily="50" charset="0"/>
              </a:rPr>
              <a:t>um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blink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pode</a:t>
            </a:r>
            <a:r>
              <a:rPr lang="fr-FR" sz="4000" dirty="0" smtClean="0">
                <a:latin typeface="DINCond-Regular" pitchFamily="50" charset="0"/>
              </a:rPr>
              <a:t> nos </a:t>
            </a:r>
            <a:r>
              <a:rPr lang="fr-FR" sz="4000" dirty="0" err="1" smtClean="0">
                <a:latin typeface="DINCond-Regular" pitchFamily="50" charset="0"/>
              </a:rPr>
              <a:t>ajudar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resolver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problemas</a:t>
            </a:r>
            <a:r>
              <a:rPr lang="fr-FR" sz="4000" dirty="0" smtClean="0">
                <a:latin typeface="DINCond-Regular" pitchFamily="50" charset="0"/>
              </a:rPr>
              <a:t> no </a:t>
            </a:r>
            <a:r>
              <a:rPr lang="fr-FR" sz="4000" dirty="0" err="1" smtClean="0">
                <a:latin typeface="DINCond-Regular" pitchFamily="50" charset="0"/>
              </a:rPr>
              <a:t>nosso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programa</a:t>
            </a:r>
            <a:r>
              <a:rPr lang="fr-FR" sz="4000" dirty="0" smtClean="0">
                <a:latin typeface="DINCond-Regular" pitchFamily="50" charset="0"/>
              </a:rPr>
              <a:t>?</a:t>
            </a:r>
          </a:p>
          <a:p>
            <a:r>
              <a:rPr lang="fr-FR" sz="4000" dirty="0" err="1" smtClean="0">
                <a:latin typeface="DINCond-Regular" pitchFamily="50" charset="0"/>
              </a:rPr>
              <a:t>Exemplos</a:t>
            </a:r>
            <a:r>
              <a:rPr lang="fr-FR" sz="4000" dirty="0" smtClean="0">
                <a:latin typeface="DINCond-Regular" pitchFamily="50" charset="0"/>
              </a:rPr>
              <a:t> da vida real: </a:t>
            </a:r>
          </a:p>
          <a:p>
            <a:pPr marL="0" indent="0">
              <a:buNone/>
            </a:pPr>
            <a:r>
              <a:rPr lang="fr-FR" sz="4000" dirty="0">
                <a:latin typeface="DINCond-Regular" pitchFamily="50" charset="0"/>
              </a:rPr>
              <a:t> </a:t>
            </a:r>
            <a:r>
              <a:rPr lang="fr-FR" sz="4000" dirty="0" smtClean="0">
                <a:latin typeface="DINCond-Regular" pitchFamily="50" charset="0"/>
              </a:rPr>
              <a:t>  Sylvio </a:t>
            </a:r>
            <a:r>
              <a:rPr lang="fr-FR" sz="4000" dirty="0" err="1" smtClean="0">
                <a:latin typeface="DINCond-Regular" pitchFamily="50" charset="0"/>
              </a:rPr>
              <a:t>Perlstein</a:t>
            </a:r>
            <a:r>
              <a:rPr lang="fr-FR" sz="4000" dirty="0" smtClean="0">
                <a:latin typeface="DINCond-Regular" pitchFamily="50" charset="0"/>
              </a:rPr>
              <a:t>, </a:t>
            </a:r>
            <a:r>
              <a:rPr lang="fr-FR" sz="4000" dirty="0" err="1" smtClean="0">
                <a:latin typeface="DINCond-Regular" pitchFamily="50" charset="0"/>
              </a:rPr>
              <a:t>Garagem</a:t>
            </a:r>
            <a:r>
              <a:rPr lang="fr-FR" sz="4000" dirty="0" smtClean="0">
                <a:latin typeface="DINCond-Regular" pitchFamily="50" charset="0"/>
              </a:rPr>
              <a:t>, </a:t>
            </a:r>
            <a:r>
              <a:rPr lang="fr-FR" sz="4000" dirty="0" err="1" smtClean="0">
                <a:latin typeface="DINCond-Regular" pitchFamily="50" charset="0"/>
              </a:rPr>
              <a:t>brinquedo</a:t>
            </a:r>
            <a:endParaRPr lang="fr-FR" sz="4000" dirty="0" smtClean="0">
              <a:latin typeface="DINCond-Regular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 smtClean="0">
                <a:solidFill>
                  <a:prstClr val="white"/>
                </a:solidFill>
                <a:latin typeface="DINCond-RegularAlternate"/>
                <a:cs typeface="DINCond-RegularAlternate"/>
              </a:rPr>
              <a:t>Conceito</a:t>
            </a:r>
            <a:r>
              <a:rPr lang="en-US" sz="4000" dirty="0" smtClean="0">
                <a:solidFill>
                  <a:prstClr val="white"/>
                </a:solidFill>
                <a:latin typeface="DINCond-RegularAlternate"/>
                <a:cs typeface="DINCond-RegularAlternate"/>
              </a:rPr>
              <a:t>: Blink</a:t>
            </a:r>
            <a:endParaRPr lang="en-US" sz="4000" dirty="0">
              <a:solidFill>
                <a:prstClr val="white"/>
              </a:solidFill>
              <a:latin typeface="DINCond-RegularAlternate"/>
              <a:cs typeface="DINCond-Regular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8626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kidpics.areavoices.com/files/2011/01/garden-h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228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Tensão</a:t>
            </a:r>
            <a:r>
              <a:rPr lang="en-US" sz="4000" dirty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e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Corrente</a:t>
            </a:r>
            <a:r>
              <a:rPr lang="en-US" sz="4000" dirty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Elétrica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9220" name="Picture 4" descr="http://hyperphysics.phy-astr.gsu.edu/hbase/electric/imgele/watd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1236"/>
            <a:ext cx="9144000" cy="485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67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Tensão</a:t>
            </a:r>
            <a:r>
              <a:rPr lang="en-US" sz="4000" dirty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e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Corrente</a:t>
            </a:r>
            <a:r>
              <a:rPr lang="en-US" sz="4000" dirty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Elétrica</a:t>
            </a:r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 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7" name="Picture 2" descr="http://hyperphysics.phy-astr.gsu.edu/hbase/electric/imgele/volpr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509712"/>
            <a:ext cx="8610680" cy="48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8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strandedpassengers.org/wp-content/uploads/2012/12/kids-art-museu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733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342900"/>
            <a:ext cx="8477250" cy="6172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3374" y="5868769"/>
            <a:ext cx="5153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DINPro-Regular" panose="02000503030000020004" pitchFamily="50" charset="0"/>
              </a:rPr>
              <a:t>Fonte:</a:t>
            </a:r>
          </a:p>
          <a:p>
            <a:r>
              <a:rPr lang="fr-FR" dirty="0" smtClean="0">
                <a:latin typeface="DINPro-Regular" panose="02000503030000020004" pitchFamily="50" charset="0"/>
                <a:hlinkClick r:id="rId3"/>
              </a:rPr>
              <a:t>https</a:t>
            </a:r>
            <a:r>
              <a:rPr lang="fr-FR" dirty="0">
                <a:latin typeface="DINPro-Regular" panose="02000503030000020004" pitchFamily="50" charset="0"/>
                <a:hlinkClick r:id="rId3"/>
              </a:rPr>
              <a:t>://</a:t>
            </a:r>
            <a:r>
              <a:rPr lang="fr-FR" dirty="0" smtClean="0">
                <a:latin typeface="DINPro-Regular" panose="02000503030000020004" pitchFamily="50" charset="0"/>
                <a:hlinkClick r:id="rId3"/>
              </a:rPr>
              <a:t>speakerdeck.com/ramalho/arduino-101</a:t>
            </a:r>
            <a:endParaRPr lang="fr-FR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71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85725"/>
            <a:ext cx="8934450" cy="66865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374" y="5868769"/>
            <a:ext cx="5153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DINPro-Regular" panose="02000503030000020004" pitchFamily="50" charset="0"/>
              </a:rPr>
              <a:t>Fonte:</a:t>
            </a:r>
          </a:p>
          <a:p>
            <a:r>
              <a:rPr lang="fr-FR" dirty="0" smtClean="0">
                <a:latin typeface="DINPro-Regular" panose="02000503030000020004" pitchFamily="50" charset="0"/>
                <a:hlinkClick r:id="rId3"/>
              </a:rPr>
              <a:t>https</a:t>
            </a:r>
            <a:r>
              <a:rPr lang="fr-FR" dirty="0">
                <a:latin typeface="DINPro-Regular" panose="02000503030000020004" pitchFamily="50" charset="0"/>
                <a:hlinkClick r:id="rId3"/>
              </a:rPr>
              <a:t>://</a:t>
            </a:r>
            <a:r>
              <a:rPr lang="fr-FR" dirty="0" smtClean="0">
                <a:latin typeface="DINPro-Regular" panose="02000503030000020004" pitchFamily="50" charset="0"/>
                <a:hlinkClick r:id="rId3"/>
              </a:rPr>
              <a:t>speakerdeck.com/ramalho/arduino-101</a:t>
            </a:r>
            <a:endParaRPr lang="fr-FR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96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5725"/>
            <a:ext cx="8915400" cy="66865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374" y="5868769"/>
            <a:ext cx="5153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DINPro-Regular" panose="02000503030000020004" pitchFamily="50" charset="0"/>
              </a:rPr>
              <a:t>Fonte:</a:t>
            </a:r>
          </a:p>
          <a:p>
            <a:r>
              <a:rPr lang="fr-FR" dirty="0" smtClean="0">
                <a:latin typeface="DINPro-Regular" panose="02000503030000020004" pitchFamily="50" charset="0"/>
                <a:hlinkClick r:id="rId3"/>
              </a:rPr>
              <a:t>https</a:t>
            </a:r>
            <a:r>
              <a:rPr lang="fr-FR" dirty="0">
                <a:latin typeface="DINPro-Regular" panose="02000503030000020004" pitchFamily="50" charset="0"/>
                <a:hlinkClick r:id="rId3"/>
              </a:rPr>
              <a:t>://</a:t>
            </a:r>
            <a:r>
              <a:rPr lang="fr-FR" dirty="0" smtClean="0">
                <a:latin typeface="DINPro-Regular" panose="02000503030000020004" pitchFamily="50" charset="0"/>
                <a:hlinkClick r:id="rId3"/>
              </a:rPr>
              <a:t>speakerdeck.com/ramalho/arduino-101</a:t>
            </a:r>
            <a:endParaRPr lang="fr-FR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5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UnBall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1026" name="Picture 2" descr="https://scontent-b-gru.xx.fbcdn.net/hphotos-prn2/t1.0-9/s720x720/73827_4959569468250_717790770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16" y="1066450"/>
            <a:ext cx="7785169" cy="58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21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Protoboard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6" name="Picture 5" descr="Front and back, medium breadboard with power rails expos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7" y="1066450"/>
            <a:ext cx="8893626" cy="57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5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3274142" cy="4525963"/>
          </a:xfrm>
        </p:spPr>
        <p:txBody>
          <a:bodyPr>
            <a:noAutofit/>
          </a:bodyPr>
          <a:lstStyle/>
          <a:p>
            <a:r>
              <a:rPr lang="fr-FR" sz="4000" dirty="0" smtClean="0">
                <a:latin typeface="DINCond-Regular" pitchFamily="50" charset="0"/>
              </a:rPr>
              <a:t>1 </a:t>
            </a:r>
            <a:r>
              <a:rPr lang="fr-FR" sz="4000" dirty="0" err="1" smtClean="0">
                <a:latin typeface="DINCond-Regular" pitchFamily="50" charset="0"/>
              </a:rPr>
              <a:t>resistor</a:t>
            </a:r>
            <a:r>
              <a:rPr lang="fr-FR" sz="4000" dirty="0" smtClean="0">
                <a:latin typeface="DINCond-Regular" pitchFamily="50" charset="0"/>
              </a:rPr>
              <a:t> 330R</a:t>
            </a:r>
          </a:p>
          <a:p>
            <a:r>
              <a:rPr lang="fr-FR" sz="4000" dirty="0" smtClean="0">
                <a:latin typeface="DINCond-Regular" pitchFamily="50" charset="0"/>
              </a:rPr>
              <a:t>1 LED</a:t>
            </a:r>
            <a:endParaRPr lang="fr-FR" sz="4000" dirty="0">
              <a:latin typeface="DINCond-Regular" pitchFamily="50" charset="0"/>
            </a:endParaRPr>
          </a:p>
          <a:p>
            <a:r>
              <a:rPr lang="fr-FR" sz="4000" dirty="0" err="1" smtClean="0">
                <a:latin typeface="DINCond-Regular" pitchFamily="50" charset="0"/>
              </a:rPr>
              <a:t>Fios</a:t>
            </a:r>
            <a:r>
              <a:rPr lang="fr-FR" sz="4000" dirty="0" smtClean="0">
                <a:latin typeface="DINCond-Regular" pitchFamily="50" charset="0"/>
              </a:rPr>
              <a:t> </a:t>
            </a:r>
            <a:r>
              <a:rPr lang="fr-FR" sz="4000" dirty="0" err="1" smtClean="0">
                <a:latin typeface="DINCond-Regular" pitchFamily="50" charset="0"/>
              </a:rPr>
              <a:t>jumper</a:t>
            </a:r>
            <a:endParaRPr lang="fr-FR" sz="4000" dirty="0" smtClean="0">
              <a:latin typeface="DINCond-Regular" pitchFamily="50" charset="0"/>
            </a:endParaRPr>
          </a:p>
          <a:p>
            <a:r>
              <a:rPr lang="fr-FR" sz="4000" dirty="0" err="1" smtClean="0">
                <a:latin typeface="DINCond-Regular" pitchFamily="50" charset="0"/>
              </a:rPr>
              <a:t>Protoboard</a:t>
            </a:r>
            <a:endParaRPr lang="fr-FR" sz="4000" dirty="0" smtClean="0">
              <a:latin typeface="DINCond-Regular" pitchFamily="50" charset="0"/>
            </a:endParaRPr>
          </a:p>
          <a:p>
            <a:r>
              <a:rPr lang="fr-FR" sz="4000" dirty="0" err="1" smtClean="0">
                <a:latin typeface="DINCond-Regular" pitchFamily="50" charset="0"/>
              </a:rPr>
              <a:t>Arduino</a:t>
            </a:r>
            <a:endParaRPr lang="fr-FR" sz="4000" dirty="0" smtClean="0">
              <a:latin typeface="DINCond-Regular" pitchFamily="50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0"/>
            <a:ext cx="8229600" cy="106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 smtClean="0">
                <a:solidFill>
                  <a:prstClr val="white"/>
                </a:solidFill>
                <a:latin typeface="DINCond-RegularAlternate"/>
                <a:cs typeface="DINCond-RegularAlternate"/>
              </a:rPr>
              <a:t>Vamos</a:t>
            </a:r>
            <a:r>
              <a:rPr lang="en-US" sz="4000" dirty="0" smtClean="0">
                <a:solidFill>
                  <a:prstClr val="white"/>
                </a:solidFill>
                <a:latin typeface="DINCond-RegularAlternate"/>
                <a:cs typeface="DINCond-RegularAlternate"/>
              </a:rPr>
              <a:t> </a:t>
            </a:r>
            <a:r>
              <a:rPr lang="en-US" sz="4000" dirty="0" err="1" smtClean="0">
                <a:solidFill>
                  <a:prstClr val="white"/>
                </a:solidFill>
                <a:latin typeface="DINCond-RegularAlternate"/>
                <a:cs typeface="DINCond-RegularAlternate"/>
              </a:rPr>
              <a:t>montar</a:t>
            </a:r>
            <a:r>
              <a:rPr lang="en-US" sz="4000" dirty="0" smtClean="0">
                <a:solidFill>
                  <a:prstClr val="white"/>
                </a:solidFill>
                <a:latin typeface="DINCond-RegularAlternate"/>
                <a:cs typeface="DINCond-RegularAlternate"/>
              </a:rPr>
              <a:t>!</a:t>
            </a:r>
            <a:endParaRPr lang="en-US" sz="4000" dirty="0">
              <a:solidFill>
                <a:prstClr val="white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05"/>
          <a:stretch/>
        </p:blipFill>
        <p:spPr>
          <a:xfrm>
            <a:off x="3982066" y="1734476"/>
            <a:ext cx="4350774" cy="4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RAS Summer School, Chile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2050" name="Picture 2" descr="https://scontent-a-gru.xx.fbcdn.net/hphotos-ash2/t1.0-9/s720x720/197861_4948270753907_39697243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506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3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John Kerry no </a:t>
            </a:r>
            <a:r>
              <a:rPr lang="en-US" sz="4000" dirty="0" err="1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CNPq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4098" name="Picture 2" descr="https://fbcdn-sphotos-g-a.akamaihd.net/hphotos-ak-ash3/t1.0-9/q75/s720x720/1174592_543580992363268_138932813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066450"/>
            <a:ext cx="7721600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6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CMU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5124" name="Picture 4" descr="https://fbcdn-sphotos-c-a.akamaihd.net/hphotos-ak-ash2/t1.0-9/40521_1351517384180_3337646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066450"/>
            <a:ext cx="7721600" cy="514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737589" y="6274912"/>
            <a:ext cx="3872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http://george-at-cmu.blogspot.com.br/</a:t>
            </a:r>
          </a:p>
        </p:txBody>
      </p:sp>
    </p:spTree>
    <p:extLst>
      <p:ext uri="{BB962C8B-B14F-4D97-AF65-F5344CB8AC3E}">
        <p14:creationId xmlns:p14="http://schemas.microsoft.com/office/powerpoint/2010/main" val="121235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06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45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DINCond-RegularAlternate"/>
                <a:cs typeface="DINCond-RegularAlternate"/>
              </a:rPr>
              <a:t>CMU</a:t>
            </a:r>
            <a:endParaRPr lang="en-US" sz="4000" dirty="0">
              <a:solidFill>
                <a:schemeClr val="bg1"/>
              </a:solidFill>
              <a:latin typeface="DINCond-RegularAlternate"/>
              <a:cs typeface="DINCond-RegularAlternate"/>
            </a:endParaRPr>
          </a:p>
        </p:txBody>
      </p:sp>
      <p:pic>
        <p:nvPicPr>
          <p:cNvPr id="5126" name="Picture 6" descr="http://lh3.ggpht.com/_l9LZe49uNyY/TBlGS_2yIwI/AAAAAAAAALo/MQa_iTYqTIA/s800/140620101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66" y="1066450"/>
            <a:ext cx="7722067" cy="57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6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17171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1985</TotalTime>
  <Words>1060</Words>
  <Application>Microsoft Office PowerPoint</Application>
  <PresentationFormat>On-screen Show (4:3)</PresentationFormat>
  <Paragraphs>166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Baskerville Old Face</vt:lpstr>
      <vt:lpstr>Calibri</vt:lpstr>
      <vt:lpstr>DINCond-Medium</vt:lpstr>
      <vt:lpstr>DINCond-Regular</vt:lpstr>
      <vt:lpstr>DINCond-RegularAlternate</vt:lpstr>
      <vt:lpstr>DINPro-Black</vt:lpstr>
      <vt:lpstr>DINPro-Regular</vt:lpstr>
      <vt:lpstr>Wingdings</vt:lpstr>
      <vt:lpstr>Office Theme</vt:lpstr>
      <vt:lpstr>WTF is an Arduino?</vt:lpstr>
      <vt:lpstr>Oi, eu sou o George!</vt:lpstr>
      <vt:lpstr>Overdrive?</vt:lpstr>
      <vt:lpstr>UnBall</vt:lpstr>
      <vt:lpstr>UnBall</vt:lpstr>
      <vt:lpstr>RAS Summer School, Chile</vt:lpstr>
      <vt:lpstr>John Kerry no CNPq</vt:lpstr>
      <vt:lpstr>CMU</vt:lpstr>
      <vt:lpstr>CMU</vt:lpstr>
      <vt:lpstr>IROS</vt:lpstr>
      <vt:lpstr>IROS</vt:lpstr>
      <vt:lpstr>PowerPoint Presentation</vt:lpstr>
      <vt:lpstr>PowerPoint Presentation</vt:lpstr>
      <vt:lpstr>Material adicional</vt:lpstr>
      <vt:lpstr>PowerPoint Presentation</vt:lpstr>
      <vt:lpstr>1 </vt:lpstr>
      <vt:lpstr>O que é um Arduino?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Videos!</vt:lpstr>
      <vt:lpstr>Descomplicando o hardware</vt:lpstr>
      <vt:lpstr>Descomplicando o hardware</vt:lpstr>
      <vt:lpstr>Descomplicando o hardware</vt:lpstr>
      <vt:lpstr>Descomplicando o hardware</vt:lpstr>
      <vt:lpstr>Descomplicando o hardware</vt:lpstr>
      <vt:lpstr>Descomplicando o hardware</vt:lpstr>
      <vt:lpstr>Descomplicando o hardware</vt:lpstr>
      <vt:lpstr>Descomplicando o hardware</vt:lpstr>
      <vt:lpstr>Explorando a IDE</vt:lpstr>
      <vt:lpstr>Botões da IDE</vt:lpstr>
      <vt:lpstr>PowerPoint Presentation</vt:lpstr>
      <vt:lpstr>PowerPoint Presentation</vt:lpstr>
      <vt:lpstr>Vamos piscar um LED?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da apresentação</dc:title>
  <dc:creator>barina</dc:creator>
  <cp:lastModifiedBy>George Brindeiro</cp:lastModifiedBy>
  <cp:revision>46</cp:revision>
  <dcterms:created xsi:type="dcterms:W3CDTF">2014-03-30T18:43:31Z</dcterms:created>
  <dcterms:modified xsi:type="dcterms:W3CDTF">2014-05-28T21:14:53Z</dcterms:modified>
</cp:coreProperties>
</file>